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36e0f7d8e4a46f4" /><Relationship Type="http://schemas.openxmlformats.org/officeDocument/2006/relationships/extended-properties" Target="/docProps/app.xml" Id="R366395cfcf514a81" /><Relationship Type="http://schemas.openxmlformats.org/officeDocument/2006/relationships/officeDocument" Target="/ppt/presentation.xml" Id="R60ca17bb7be54e6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ebe79fe2cee45db"/>
  </p:sldMasterIdLst>
  <p:notesMasterIdLst>
    <p:notesMasterId xmlns:r="http://schemas.openxmlformats.org/officeDocument/2006/relationships" r:id="R0738c7b608d64538"/>
  </p:notesMasterIdLst>
  <p:sldIdLst>
    <p:sldId xmlns:r="http://schemas.openxmlformats.org/officeDocument/2006/relationships" id="256" r:id="Rbfb69254189a440a"/>
    <p:sldId xmlns:r="http://schemas.openxmlformats.org/officeDocument/2006/relationships" id="257" r:id="R2661ebf307de40bf"/>
    <p:sldId xmlns:r="http://schemas.openxmlformats.org/officeDocument/2006/relationships" id="258" r:id="R6e716f92202d4127"/>
    <p:sldId xmlns:r="http://schemas.openxmlformats.org/officeDocument/2006/relationships" id="259" r:id="R0b01435c6c9e4f99"/>
    <p:sldId xmlns:r="http://schemas.openxmlformats.org/officeDocument/2006/relationships" id="260" r:id="Re57f1b155da9487b"/>
    <p:sldId xmlns:r="http://schemas.openxmlformats.org/officeDocument/2006/relationships" id="261" r:id="R8e55ac7da1c84707"/>
    <p:sldId xmlns:r="http://schemas.openxmlformats.org/officeDocument/2006/relationships" id="262" r:id="R19bbd8ed6b29489b"/>
    <p:sldId xmlns:r="http://schemas.openxmlformats.org/officeDocument/2006/relationships" id="263" r:id="R4c0cac96715a4c30"/>
    <p:sldId xmlns:r="http://schemas.openxmlformats.org/officeDocument/2006/relationships" id="264" r:id="Rc34627f405fd4537"/>
    <p:sldId xmlns:r="http://schemas.openxmlformats.org/officeDocument/2006/relationships" id="265" r:id="Rcf013b0d0bca4371"/>
    <p:sldId xmlns:r="http://schemas.openxmlformats.org/officeDocument/2006/relationships" id="266" r:id="R2bc35c5c33fb48ae"/>
    <p:sldId xmlns:r="http://schemas.openxmlformats.org/officeDocument/2006/relationships" id="267" r:id="R0d1356cf430543c1"/>
    <p:sldId xmlns:r="http://schemas.openxmlformats.org/officeDocument/2006/relationships" id="268" r:id="R7eb7d48de02d45e6"/>
    <p:sldId xmlns:r="http://schemas.openxmlformats.org/officeDocument/2006/relationships" id="269" r:id="R655c0b8844644671"/>
    <p:sldId xmlns:r="http://schemas.openxmlformats.org/officeDocument/2006/relationships" id="270" r:id="R450aca21b4374a77"/>
    <p:sldId xmlns:r="http://schemas.openxmlformats.org/officeDocument/2006/relationships" id="271" r:id="Rb85fa8f06b21414c"/>
    <p:sldId xmlns:r="http://schemas.openxmlformats.org/officeDocument/2006/relationships" id="272" r:id="R62ef22df3c9f468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dfa70a17e0f402a" /><Relationship Type="http://schemas.openxmlformats.org/officeDocument/2006/relationships/slideMaster" Target="/ppt/slideMasters/slideMaster1.xml" Id="Raebe79fe2cee45db" /><Relationship Type="http://schemas.openxmlformats.org/officeDocument/2006/relationships/notesMaster" Target="/ppt/notesMasters/notesMaster1.xml" Id="R0738c7b608d64538" /><Relationship Type="http://schemas.openxmlformats.org/officeDocument/2006/relationships/presProps" Target="/ppt/presProps.xml" Id="R6da3eae7d1424f2d" /><Relationship Type="http://schemas.openxmlformats.org/officeDocument/2006/relationships/tableStyles" Target="/ppt/tableStyles.xml" Id="Rb9fe2247e0c14f27" /><Relationship Type="http://schemas.openxmlformats.org/officeDocument/2006/relationships/slide" Target="/ppt/slides/slide1.xml" Id="Rbfb69254189a440a" /><Relationship Type="http://schemas.openxmlformats.org/officeDocument/2006/relationships/slide" Target="/ppt/slides/slide2.xml" Id="R2661ebf307de40bf" /><Relationship Type="http://schemas.openxmlformats.org/officeDocument/2006/relationships/slide" Target="/ppt/slides/slide3.xml" Id="R6e716f92202d4127" /><Relationship Type="http://schemas.openxmlformats.org/officeDocument/2006/relationships/slide" Target="/ppt/slides/slide4.xml" Id="R0b01435c6c9e4f99" /><Relationship Type="http://schemas.openxmlformats.org/officeDocument/2006/relationships/slide" Target="/ppt/slides/slide5.xml" Id="Re57f1b155da9487b" /><Relationship Type="http://schemas.openxmlformats.org/officeDocument/2006/relationships/slide" Target="/ppt/slides/slide6.xml" Id="R8e55ac7da1c84707" /><Relationship Type="http://schemas.openxmlformats.org/officeDocument/2006/relationships/slide" Target="/ppt/slides/slide7.xml" Id="R19bbd8ed6b29489b" /><Relationship Type="http://schemas.openxmlformats.org/officeDocument/2006/relationships/slide" Target="/ppt/slides/slide8.xml" Id="R4c0cac96715a4c30" /><Relationship Type="http://schemas.openxmlformats.org/officeDocument/2006/relationships/slide" Target="/ppt/slides/slide9.xml" Id="Rc34627f405fd4537" /><Relationship Type="http://schemas.openxmlformats.org/officeDocument/2006/relationships/slide" Target="/ppt/slides/slide10.xml" Id="Rcf013b0d0bca4371" /><Relationship Type="http://schemas.openxmlformats.org/officeDocument/2006/relationships/slide" Target="/ppt/slides/slide11.xml" Id="R2bc35c5c33fb48ae" /><Relationship Type="http://schemas.openxmlformats.org/officeDocument/2006/relationships/slide" Target="/ppt/slides/slide12.xml" Id="R0d1356cf430543c1" /><Relationship Type="http://schemas.openxmlformats.org/officeDocument/2006/relationships/slide" Target="/ppt/slides/slide13.xml" Id="R7eb7d48de02d45e6" /><Relationship Type="http://schemas.openxmlformats.org/officeDocument/2006/relationships/slide" Target="/ppt/slides/slide14.xml" Id="R655c0b8844644671" /><Relationship Type="http://schemas.openxmlformats.org/officeDocument/2006/relationships/slide" Target="/ppt/slides/slide15.xml" Id="R450aca21b4374a77" /><Relationship Type="http://schemas.openxmlformats.org/officeDocument/2006/relationships/slide" Target="/ppt/slides/slide16.xml" Id="Rb85fa8f06b21414c" /><Relationship Type="http://schemas.openxmlformats.org/officeDocument/2006/relationships/slide" Target="/ppt/slides/slide17.xml" Id="R62ef22df3c9f468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ecd7da8ceb64b0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1503033bd704cd3" /><Relationship Type="http://schemas.openxmlformats.org/officeDocument/2006/relationships/notesMaster" Target="/ppt/notesMasters/notesMaster1.xml" Id="R461a0042c57043c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11a4c7c5047401b" /><Relationship Type="http://schemas.openxmlformats.org/officeDocument/2006/relationships/notesMaster" Target="/ppt/notesMasters/notesMaster1.xml" Id="R314578bf4b0b4f8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020323ee4fb485e" /><Relationship Type="http://schemas.openxmlformats.org/officeDocument/2006/relationships/notesMaster" Target="/ppt/notesMasters/notesMaster1.xml" Id="R01769e8417684b3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c5de67368fa4248" /><Relationship Type="http://schemas.openxmlformats.org/officeDocument/2006/relationships/notesMaster" Target="/ppt/notesMasters/notesMaster1.xml" Id="R24d52ea4f32448c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1390c2169ce4461" /><Relationship Type="http://schemas.openxmlformats.org/officeDocument/2006/relationships/notesMaster" Target="/ppt/notesMasters/notesMaster1.xml" Id="R80c8c930ce604a0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311742523254f62" /><Relationship Type="http://schemas.openxmlformats.org/officeDocument/2006/relationships/notesMaster" Target="/ppt/notesMasters/notesMaster1.xml" Id="R2590cc3ccc67414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aaddb1fbd934f46" /><Relationship Type="http://schemas.openxmlformats.org/officeDocument/2006/relationships/notesMaster" Target="/ppt/notesMasters/notesMaster1.xml" Id="R3128bff51c45421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4a1224d1b9f493a" /><Relationship Type="http://schemas.openxmlformats.org/officeDocument/2006/relationships/notesMaster" Target="/ppt/notesMasters/notesMaster1.xml" Id="Ra8f2460a7e5841b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4c0081ac6df494e" /><Relationship Type="http://schemas.openxmlformats.org/officeDocument/2006/relationships/notesMaster" Target="/ppt/notesMasters/notesMaster1.xml" Id="R16283db1b2994bc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3acfd6c940549fd" /><Relationship Type="http://schemas.openxmlformats.org/officeDocument/2006/relationships/notesMaster" Target="/ppt/notesMasters/notesMaster1.xml" Id="R572c1898ba6a4bc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2722caba0974261" /><Relationship Type="http://schemas.openxmlformats.org/officeDocument/2006/relationships/notesMaster" Target="/ppt/notesMasters/notesMaster1.xml" Id="Re1107f0d0d3742cb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e106216fef904453" /><Relationship Type="http://schemas.openxmlformats.org/officeDocument/2006/relationships/notesMaster" Target="/ppt/notesMasters/notesMaster1.xml" Id="R39a7b7653e494509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638a2e0b0f964b19" /><Relationship Type="http://schemas.openxmlformats.org/officeDocument/2006/relationships/notesMaster" Target="/ppt/notesMasters/notesMaster1.xml" Id="R12ef7592b9dc4cce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5df2e99a3484448e" /><Relationship Type="http://schemas.openxmlformats.org/officeDocument/2006/relationships/notesMaster" Target="/ppt/notesMasters/notesMaster1.xml" Id="R2da4eb413bde4e09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0700d65968cd43da" /><Relationship Type="http://schemas.openxmlformats.org/officeDocument/2006/relationships/notesMaster" Target="/ppt/notesMasters/notesMaster1.xml" Id="R1f885c8ad0284b32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07ec720db5504175" /><Relationship Type="http://schemas.openxmlformats.org/officeDocument/2006/relationships/notesMaster" Target="/ppt/notesMasters/notesMaster1.xml" Id="R9ae8c17c233e435c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8ff57e57c80d4301" /><Relationship Type="http://schemas.openxmlformats.org/officeDocument/2006/relationships/notesMaster" Target="/ppt/notesMasters/notesMaster1.xml" Id="Rd05fa8988c454ab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계절이음 사이트 소개. 2026-11-06 기준.</a:t>
            </a:r>
          </a:p>
          <a:p xmlns:a="http://schemas.openxmlformats.org/drawingml/2006/main">
            <a:r>
              <a:t>화면 출처: https://seasonieum.com</a:t>
            </a:r>
          </a:p>
          <a:p xmlns:a="http://schemas.openxmlformats.org/drawingml/2006/main">
            <a:r>
              <a:t>화면 파일: forest, app-icon-512</a:t>
            </a:r>
          </a:p>
          <a:p xmlns:a="http://schemas.openxmlformats.org/drawingml/2006/main">
            <a:r>
              <a:t>근로자와 사업장 운영 수치는 가상 시연 자료입니다. 회원가입 화면은 실제 가입을 제출하지 않고 촬영했습니다.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계절이음 사이트 소개. 2026-11-06 기준.</a:t>
            </a:r>
          </a:p>
          <a:p xmlns:a="http://schemas.openxmlformats.org/drawingml/2006/main">
            <a:r>
              <a:t>화면 출처: https://seasonieum.com</a:t>
            </a:r>
          </a:p>
          <a:p xmlns:a="http://schemas.openxmlformats.org/drawingml/2006/main">
            <a:r>
              <a:t>화면 파일: admin-dashboard</a:t>
            </a:r>
          </a:p>
          <a:p xmlns:a="http://schemas.openxmlformats.org/drawingml/2006/main">
            <a:r>
              <a:t>근로자와 사업장 운영 수치는 가상 시연 자료입니다. 회원가입 화면은 실제 가입을 제출하지 않고 촬영했습니다.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계절이음 사이트 소개. 2026-11-06 기준.</a:t>
            </a:r>
          </a:p>
          <a:p xmlns:a="http://schemas.openxmlformats.org/drawingml/2006/main">
            <a:r>
              <a:t>화면 출처: https://seasonieum.com</a:t>
            </a:r>
          </a:p>
          <a:p xmlns:a="http://schemas.openxmlformats.org/drawingml/2006/main">
            <a:r>
              <a:t>화면 파일: </a:t>
            </a:r>
          </a:p>
          <a:p xmlns:a="http://schemas.openxmlformats.org/drawingml/2006/main">
            <a:r>
              <a:t>근로자와 사업장 운영 수치는 가상 시연 자료입니다. 회원가입 화면은 실제 가입을 제출하지 않고 촬영했습니다.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계절이음 사이트 소개. 2026-11-06 기준.</a:t>
            </a:r>
          </a:p>
          <a:p xmlns:a="http://schemas.openxmlformats.org/drawingml/2006/main">
            <a:r>
              <a:t>화면 출처: https://seasonieum.com</a:t>
            </a:r>
          </a:p>
          <a:p xmlns:a="http://schemas.openxmlformats.org/drawingml/2006/main">
            <a:r>
              <a:t>화면 파일: signup-agreements, signup-nationality</a:t>
            </a:r>
          </a:p>
          <a:p xmlns:a="http://schemas.openxmlformats.org/drawingml/2006/main">
            <a:r>
              <a:t>근로자와 사업장 운영 수치는 가상 시연 자료입니다. 회원가입 화면은 실제 가입을 제출하지 않고 촬영했습니다.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계절이음 사이트 소개. 2026-11-06 기준.</a:t>
            </a:r>
          </a:p>
          <a:p xmlns:a="http://schemas.openxmlformats.org/drawingml/2006/main">
            <a:r>
              <a:t>화면 출처: https://seasonieum.com</a:t>
            </a:r>
          </a:p>
          <a:p xmlns:a="http://schemas.openxmlformats.org/drawingml/2006/main">
            <a:r>
              <a:t>화면 파일: </a:t>
            </a:r>
          </a:p>
          <a:p xmlns:a="http://schemas.openxmlformats.org/drawingml/2006/main">
            <a:r>
              <a:t>근로자와 사업장 운영 수치는 가상 시연 자료입니다. 회원가입 화면은 실제 가입을 제출하지 않고 촬영했습니다.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계절이음 사이트 소개. 2026-11-06 기준.</a:t>
            </a:r>
          </a:p>
          <a:p xmlns:a="http://schemas.openxmlformats.org/drawingml/2006/main">
            <a:r>
              <a:t>화면 출처: https://seasonieum.com</a:t>
            </a:r>
          </a:p>
          <a:p xmlns:a="http://schemas.openxmlformats.org/drawingml/2006/main">
            <a:r>
              <a:t>화면 파일: employer-requests-detail</a:t>
            </a:r>
          </a:p>
          <a:p xmlns:a="http://schemas.openxmlformats.org/drawingml/2006/main">
            <a:r>
              <a:t>근로자와 사업장 운영 수치는 가상 시연 자료입니다. 회원가입 화면은 실제 가입을 제출하지 않고 촬영했습니다.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계절이음 사이트 소개. 2026-11-06 기준.</a:t>
            </a:r>
          </a:p>
          <a:p xmlns:a="http://schemas.openxmlformats.org/drawingml/2006/main">
            <a:r>
              <a:t>화면 출처: https://seasonieum.com</a:t>
            </a:r>
          </a:p>
          <a:p xmlns:a="http://schemas.openxmlformats.org/drawingml/2006/main">
            <a:r>
              <a:t>화면 파일: coop-requests-detail</a:t>
            </a:r>
          </a:p>
          <a:p xmlns:a="http://schemas.openxmlformats.org/drawingml/2006/main">
            <a:r>
              <a:t>근로자와 사업장 운영 수치는 가상 시연 자료입니다. 회원가입 화면은 실제 가입을 제출하지 않고 촬영했습니다.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계절이음 사이트 소개. 2026-11-06 기준.</a:t>
            </a:r>
          </a:p>
          <a:p xmlns:a="http://schemas.openxmlformats.org/drawingml/2006/main">
            <a:r>
              <a:t>화면 출처: https://seasonieum.com</a:t>
            </a:r>
          </a:p>
          <a:p xmlns:a="http://schemas.openxmlformats.org/drawingml/2006/main">
            <a:r>
              <a:t>화면 파일: mobile-dashboard, mobile-qr, mobile-schedule</a:t>
            </a:r>
          </a:p>
          <a:p xmlns:a="http://schemas.openxmlformats.org/drawingml/2006/main">
            <a:r>
              <a:t>근로자와 사업장 운영 수치는 가상 시연 자료입니다. 회원가입 화면은 실제 가입을 제출하지 않고 촬영했습니다.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계절이음 사이트 소개. 2026-11-06 기준.</a:t>
            </a:r>
          </a:p>
          <a:p xmlns:a="http://schemas.openxmlformats.org/drawingml/2006/main">
            <a:r>
              <a:t>화면 출처: https://seasonieum.com</a:t>
            </a:r>
          </a:p>
          <a:p xmlns:a="http://schemas.openxmlformats.org/drawingml/2006/main">
            <a:r>
              <a:t>화면 파일: mobile-install-guide, mobile-install-ios</a:t>
            </a:r>
          </a:p>
          <a:p xmlns:a="http://schemas.openxmlformats.org/drawingml/2006/main">
            <a:r>
              <a:t>근로자와 사업장 운영 수치는 가상 시연 자료입니다. 회원가입 화면은 실제 가입을 제출하지 않고 촬영했습니다.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계절이음 사이트 소개. 2026-11-06 기준.</a:t>
            </a:r>
          </a:p>
          <a:p xmlns:a="http://schemas.openxmlformats.org/drawingml/2006/main">
            <a:r>
              <a:t>화면 출처: https://seasonieum.com</a:t>
            </a:r>
          </a:p>
          <a:p xmlns:a="http://schemas.openxmlformats.org/drawingml/2006/main">
            <a:r>
              <a:t>화면 파일: admin-documents</a:t>
            </a:r>
          </a:p>
          <a:p xmlns:a="http://schemas.openxmlformats.org/drawingml/2006/main">
            <a:r>
              <a:t>근로자와 사업장 운영 수치는 가상 시연 자료입니다. 회원가입 화면은 실제 가입을 제출하지 않고 촬영했습니다.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계절이음 사이트 소개. 2026-11-06 기준.</a:t>
            </a:r>
          </a:p>
          <a:p xmlns:a="http://schemas.openxmlformats.org/drawingml/2006/main">
            <a:r>
              <a:t>화면 출처: https://seasonieum.com</a:t>
            </a:r>
          </a:p>
          <a:p xmlns:a="http://schemas.openxmlformats.org/drawingml/2006/main">
            <a:r>
              <a:t>화면 파일: worker-profile</a:t>
            </a:r>
          </a:p>
          <a:p xmlns:a="http://schemas.openxmlformats.org/drawingml/2006/main">
            <a:r>
              <a:t>근로자와 사업장 운영 수치는 가상 시연 자료입니다. 회원가입 화면은 실제 가입을 제출하지 않고 촬영했습니다.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계절이음 사이트 소개. 2026-11-06 기준.</a:t>
            </a:r>
          </a:p>
          <a:p xmlns:a="http://schemas.openxmlformats.org/drawingml/2006/main">
            <a:r>
              <a:t>화면 출처: https://seasonieum.com</a:t>
            </a:r>
          </a:p>
          <a:p xmlns:a="http://schemas.openxmlformats.org/drawingml/2006/main">
            <a:r>
              <a:t>화면 파일: admin-reports-detail</a:t>
            </a:r>
          </a:p>
          <a:p xmlns:a="http://schemas.openxmlformats.org/drawingml/2006/main">
            <a:r>
              <a:t>근로자와 사업장 운영 수치는 가상 시연 자료입니다. 회원가입 화면은 실제 가입을 제출하지 않고 촬영했습니다.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계절이음 사이트 소개. 2026-11-06 기준.</a:t>
            </a:r>
          </a:p>
          <a:p xmlns:a="http://schemas.openxmlformats.org/drawingml/2006/main">
            <a:r>
              <a:t>화면 출처: https://seasonieum.com</a:t>
            </a:r>
          </a:p>
          <a:p xmlns:a="http://schemas.openxmlformats.org/drawingml/2006/main">
            <a:r>
              <a:t>화면 파일: worker-chat-conversation</a:t>
            </a:r>
          </a:p>
          <a:p xmlns:a="http://schemas.openxmlformats.org/drawingml/2006/main">
            <a:r>
              <a:t>근로자와 사업장 운영 수치는 가상 시연 자료입니다. 회원가입 화면은 실제 가입을 제출하지 않고 촬영했습니다.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계절이음 사이트 소개. 2026-11-06 기준.</a:t>
            </a:r>
          </a:p>
          <a:p xmlns:a="http://schemas.openxmlformats.org/drawingml/2006/main">
            <a:r>
              <a:t>화면 출처: https://seasonieum.com</a:t>
            </a:r>
          </a:p>
          <a:p xmlns:a="http://schemas.openxmlformats.org/drawingml/2006/main">
            <a:r>
              <a:t>화면 파일: coop-facilities, worker-marketplace</a:t>
            </a:r>
          </a:p>
          <a:p xmlns:a="http://schemas.openxmlformats.org/drawingml/2006/main">
            <a:r>
              <a:t>근로자와 사업장 운영 수치는 가상 시연 자료입니다. 회원가입 화면은 실제 가입을 제출하지 않고 촬영했습니다.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계절이음 사이트 소개. 2026-11-06 기준.</a:t>
            </a:r>
          </a:p>
          <a:p xmlns:a="http://schemas.openxmlformats.org/drawingml/2006/main">
            <a:r>
              <a:t>화면 출처: https://seasonieum.com</a:t>
            </a:r>
          </a:p>
          <a:p xmlns:a="http://schemas.openxmlformats.org/drawingml/2006/main">
            <a:r>
              <a:t>화면 파일: admin-sending-contacts-detail</a:t>
            </a:r>
          </a:p>
          <a:p xmlns:a="http://schemas.openxmlformats.org/drawingml/2006/main">
            <a:r>
              <a:t>근로자와 사업장 운영 수치는 가상 시연 자료입니다. 회원가입 화면은 실제 가입을 제출하지 않고 촬영했습니다.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계절이음 사이트 소개. 2026-11-06 기준.</a:t>
            </a:r>
          </a:p>
          <a:p xmlns:a="http://schemas.openxmlformats.org/drawingml/2006/main">
            <a:r>
              <a:t>화면 출처: https://seasonieum.com</a:t>
            </a:r>
          </a:p>
          <a:p xmlns:a="http://schemas.openxmlformats.org/drawingml/2006/main">
            <a:r>
              <a:t>화면 파일: </a:t>
            </a:r>
          </a:p>
          <a:p xmlns:a="http://schemas.openxmlformats.org/drawingml/2006/main">
            <a:r>
              <a:t>근로자와 사업장 운영 수치는 가상 시연 자료입니다. 회원가입 화면은 실제 가입을 제출하지 않고 촬영했습니다.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계절이음 사이트 소개. 2026-11-06 기준.</a:t>
            </a:r>
          </a:p>
          <a:p xmlns:a="http://schemas.openxmlformats.org/drawingml/2006/main">
            <a:r>
              <a:t>화면 출처: https://seasonieum.com</a:t>
            </a:r>
          </a:p>
          <a:p xmlns:a="http://schemas.openxmlformats.org/drawingml/2006/main">
            <a:r>
              <a:t>화면 파일: </a:t>
            </a:r>
          </a:p>
          <a:p xmlns:a="http://schemas.openxmlformats.org/drawingml/2006/main">
            <a:r>
              <a:t>근로자와 사업장 운영 수치는 가상 시연 자료입니다. 회원가입 화면은 실제 가입을 제출하지 않고 촬영했습니다.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5e58ccae7164634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4b8aaab129c4d62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6adc5deb26e4ca1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7b5cdfaf6034896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f996ea0c76a4d77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8eb75278a9a406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90332A5-4A6F-46D1-AF3C-DCBCEEB4CE5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48ABC9C8-EE46-4891-8E2C-FC7A426F9089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16DAA54B-515E-4AC5-9480-9529F75E42A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F2D89E1-0868-4D88-92FB-CB87DA32F5C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43222A0B-37DB-47E9-A258-5D577F155FC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CC1E59B6-B080-41F0-9010-D3F99DD5FC0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A1A58011-8633-4B04-B428-CFF734BEADB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055003E0-715F-41C3-863E-46EB1F4456BC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43A16E1-A014-4C78-814E-B65307FF70C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76EDA267-C4DF-4A8C-A51D-D8FB68D6AA1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dd61ae27de04385" /><Relationship Type="http://schemas.openxmlformats.org/officeDocument/2006/relationships/slideLayout" Target="/ppt/slideLayouts/slideLayout1.xml" Id="R615a2ce9055844cf" /><Relationship Type="http://schemas.openxmlformats.org/officeDocument/2006/relationships/slideLayout" Target="/ppt/slideLayouts/slideLayout2.xml" Id="R4c982bc965d04326" /><Relationship Type="http://schemas.openxmlformats.org/officeDocument/2006/relationships/slideLayout" Target="/ppt/slideLayouts/slideLayout3.xml" Id="R7c847cae63c042cf" /><Relationship Type="http://schemas.openxmlformats.org/officeDocument/2006/relationships/slideLayout" Target="/ppt/slideLayouts/slideLayout4.xml" Id="Rb688a5d7402040ba" /><Relationship Type="http://schemas.openxmlformats.org/officeDocument/2006/relationships/slideLayout" Target="/ppt/slideLayouts/slideLayout5.xml" Id="R4445107faed64138" /><Relationship Type="http://schemas.openxmlformats.org/officeDocument/2006/relationships/slideLayout" Target="/ppt/slideLayouts/slideLayout6.xml" Id="Rba8593912d99409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15a2ce9055844cf"/>
    <p:sldLayoutId xmlns:r="http://schemas.openxmlformats.org/officeDocument/2006/relationships" id="2147483650" r:id="R4c982bc965d04326"/>
    <p:sldLayoutId xmlns:r="http://schemas.openxmlformats.org/officeDocument/2006/relationships" id="2147483651" r:id="R7c847cae63c042cf"/>
    <p:sldLayoutId xmlns:r="http://schemas.openxmlformats.org/officeDocument/2006/relationships" id="2147483652" r:id="Rb688a5d7402040ba"/>
    <p:sldLayoutId xmlns:r="http://schemas.openxmlformats.org/officeDocument/2006/relationships" id="2147483653" r:id="R4445107faed64138"/>
    <p:sldLayoutId xmlns:r="http://schemas.openxmlformats.org/officeDocument/2006/relationships" id="2147483654" r:id="Rba8593912d99409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f6b9e623d884f73" /><Relationship Type="http://schemas.openxmlformats.org/officeDocument/2006/relationships/image" Target="/ppt/media/image.png" Id="R1374f6b0275645d9" /><Relationship Type="http://schemas.openxmlformats.org/officeDocument/2006/relationships/image" Target="/ppt/media/image2.png" Id="Rebb5ef9523cc4dc7" /><Relationship Type="http://schemas.openxmlformats.org/officeDocument/2006/relationships/notesSlide" Target="/ppt/notesSlides/notesSlide1.xml" Id="R008c92b6f9c641a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ed2f711d0304fd3" /><Relationship Type="http://schemas.openxmlformats.org/officeDocument/2006/relationships/image" Target="/ppt/media/image3.png" Id="R282d99d9e8684b14" /><Relationship Type="http://schemas.openxmlformats.org/officeDocument/2006/relationships/notesSlide" Target="/ppt/notesSlides/notesSlide2.xml" Id="R06ffd3d6b1dd44c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542413f84b44e13" /><Relationship Type="http://schemas.openxmlformats.org/officeDocument/2006/relationships/notesSlide" Target="/ppt/notesSlides/notesSlide3.xml" Id="Re924faf4a2fb45e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5db0432ffb84f9d" /><Relationship Type="http://schemas.openxmlformats.org/officeDocument/2006/relationships/image" Target="/ppt/media/image4.png" Id="Rbb17727312004cb1" /><Relationship Type="http://schemas.openxmlformats.org/officeDocument/2006/relationships/image" Target="/ppt/media/image5.png" Id="Rcc6fa242be8e4311" /><Relationship Type="http://schemas.openxmlformats.org/officeDocument/2006/relationships/notesSlide" Target="/ppt/notesSlides/notesSlide4.xml" Id="R2fb1c236d3e2479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1d1ed420d63489c" /><Relationship Type="http://schemas.openxmlformats.org/officeDocument/2006/relationships/notesSlide" Target="/ppt/notesSlides/notesSlide5.xml" Id="R386cfef6d877443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0083efa81be4407" /><Relationship Type="http://schemas.openxmlformats.org/officeDocument/2006/relationships/image" Target="/ppt/media/image6.png" Id="Re6d34f4750154a57" /><Relationship Type="http://schemas.openxmlformats.org/officeDocument/2006/relationships/notesSlide" Target="/ppt/notesSlides/notesSlide6.xml" Id="R4eb05c5f4a324c4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72f477f94cb4255" /><Relationship Type="http://schemas.openxmlformats.org/officeDocument/2006/relationships/image" Target="/ppt/media/image7.png" Id="Re81ba15b094b473b" /><Relationship Type="http://schemas.openxmlformats.org/officeDocument/2006/relationships/notesSlide" Target="/ppt/notesSlides/notesSlide7.xml" Id="Ree9f0b0c2f22420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770c5fee77a41af" /><Relationship Type="http://schemas.openxmlformats.org/officeDocument/2006/relationships/image" Target="/ppt/media/image8.png" Id="R1460aa251e344a6e" /><Relationship Type="http://schemas.openxmlformats.org/officeDocument/2006/relationships/image" Target="/ppt/media/image9.png" Id="R91189dd820af4d72" /><Relationship Type="http://schemas.openxmlformats.org/officeDocument/2006/relationships/image" Target="/ppt/media/image10.png" Id="R6f4675535c0f4091" /><Relationship Type="http://schemas.openxmlformats.org/officeDocument/2006/relationships/notesSlide" Target="/ppt/notesSlides/notesSlide8.xml" Id="Rcda3ef21b646418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a24e96529b14929" /><Relationship Type="http://schemas.openxmlformats.org/officeDocument/2006/relationships/image" Target="/ppt/media/image11.png" Id="R480b3c4c9a4448ab" /><Relationship Type="http://schemas.openxmlformats.org/officeDocument/2006/relationships/image" Target="/ppt/media/image12.png" Id="R9ee5699263c74f8e" /><Relationship Type="http://schemas.openxmlformats.org/officeDocument/2006/relationships/notesSlide" Target="/ppt/notesSlides/notesSlide9.xml" Id="R9a8680d75f6f42b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f6a8d582a824e07" /><Relationship Type="http://schemas.openxmlformats.org/officeDocument/2006/relationships/image" Target="/ppt/media/image13.png" Id="R6ee5e620f0774ebf" /><Relationship Type="http://schemas.openxmlformats.org/officeDocument/2006/relationships/notesSlide" Target="/ppt/notesSlides/notesSlide10.xml" Id="Ref8aa20bbbd9422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bd8e2f0102741e6" /><Relationship Type="http://schemas.openxmlformats.org/officeDocument/2006/relationships/image" Target="/ppt/media/image14.png" Id="Ra5adf5b4905e4e56" /><Relationship Type="http://schemas.openxmlformats.org/officeDocument/2006/relationships/notesSlide" Target="/ppt/notesSlides/notesSlide11.xml" Id="Rf0238fd83f6c461b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c79418f64344999" /><Relationship Type="http://schemas.openxmlformats.org/officeDocument/2006/relationships/image" Target="/ppt/media/image15.png" Id="R1dd937a04d374962" /><Relationship Type="http://schemas.openxmlformats.org/officeDocument/2006/relationships/notesSlide" Target="/ppt/notesSlides/notesSlide12.xml" Id="R19facecf35cf472a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aa2491e0c264a37" /><Relationship Type="http://schemas.openxmlformats.org/officeDocument/2006/relationships/image" Target="/ppt/media/image16.png" Id="R062ad09c9db341d2" /><Relationship Type="http://schemas.openxmlformats.org/officeDocument/2006/relationships/notesSlide" Target="/ppt/notesSlides/notesSlide13.xml" Id="Rd03e7e00776e4f72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acca45fdaad4d77" /><Relationship Type="http://schemas.openxmlformats.org/officeDocument/2006/relationships/image" Target="/ppt/media/image17.png" Id="R56e64f9b9cb142ac" /><Relationship Type="http://schemas.openxmlformats.org/officeDocument/2006/relationships/image" Target="/ppt/media/image18.png" Id="R3c758151c36b419a" /><Relationship Type="http://schemas.openxmlformats.org/officeDocument/2006/relationships/notesSlide" Target="/ppt/notesSlides/notesSlide14.xml" Id="Rfb0d621ef62846ed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417928028714703" /><Relationship Type="http://schemas.openxmlformats.org/officeDocument/2006/relationships/image" Target="/ppt/media/image19.png" Id="R0298e0ba2e424e85" /><Relationship Type="http://schemas.openxmlformats.org/officeDocument/2006/relationships/notesSlide" Target="/ppt/notesSlides/notesSlide15.xml" Id="R8e9039c072304708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adcea8eb83744a9" /><Relationship Type="http://schemas.openxmlformats.org/officeDocument/2006/relationships/notesSlide" Target="/ppt/notesSlides/notesSlide16.xml" Id="R35b27e8072354f7a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a0f73a570f04e61" /><Relationship Type="http://schemas.openxmlformats.org/officeDocument/2006/relationships/image" Target="/ppt/media/image20.png" Id="Ra45a893d366e45e8" /><Relationship Type="http://schemas.openxmlformats.org/officeDocument/2006/relationships/notesSlide" Target="/ppt/notesSlides/notesSlide17.xml" Id="R6092a45374fd444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7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s1-e1">
            <a:extLst xmlns:a="http://schemas.openxmlformats.org/drawingml/2006/main">
              <a:ext uri="{FF2B5EF4-FFF2-40B4-BE49-F238E27FC236}">
                <a16:creationId xmlns:a16="http://schemas.microsoft.com/office/drawing/2014/main" id="{89E59148-1D7E-4581-BBFF-265765DA6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261C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32843D-C3BA-4497-8787-053C2A8E93A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74f6b0275645d9"/>
          <a:stretch xmlns:a="http://schemas.openxmlformats.org/drawingml/2006/main"/>
        </p:blipFill>
        <p:spPr>
          <a:xfrm xmlns:a="http://schemas.openxmlformats.org/drawingml/2006/main">
            <a:off x="5734050" y="1491615"/>
            <a:ext cx="6457950" cy="3874770"/>
          </a:xfrm>
          <a:prstGeom xmlns:a="http://schemas.openxmlformats.org/drawingml/2006/main" prst="rect">
            <a:avLst/>
          </a:prstGeom>
        </p:spPr>
      </p:pic>
      <p:sp>
        <p:nvSpPr>
          <p:cNvPr id="3" name="s1-e3">
            <a:extLst xmlns:a="http://schemas.openxmlformats.org/drawingml/2006/main">
              <a:ext uri="{FF2B5EF4-FFF2-40B4-BE49-F238E27FC236}">
                <a16:creationId xmlns:a16="http://schemas.microsoft.com/office/drawing/2014/main" id="{4AA8CAC3-5714-41BA-B904-E6BF46208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21982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261C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48072B-9EE4-4985-87A1-8B11DBE4E05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bb5ef9523cc4dc7"/>
          <a:stretch xmlns:a="http://schemas.openxmlformats.org/drawingml/2006/main"/>
        </p:blipFill>
        <p:spPr>
          <a:xfrm xmlns:a="http://schemas.openxmlformats.org/drawingml/2006/main">
            <a:off x="542925" y="466725"/>
            <a:ext cx="590550" cy="590550"/>
          </a:xfrm>
          <a:prstGeom xmlns:a="http://schemas.openxmlformats.org/drawingml/2006/main" prst="rect">
            <a:avLst/>
          </a:prstGeom>
        </p:spPr>
      </p:pic>
      <p:sp>
        <p:nvSpPr>
          <p:cNvPr id="5" name="s1-e5">
            <a:extLst xmlns:a="http://schemas.openxmlformats.org/drawingml/2006/main">
              <a:ext uri="{FF2B5EF4-FFF2-40B4-BE49-F238E27FC236}">
                <a16:creationId xmlns:a16="http://schemas.microsoft.com/office/drawing/2014/main" id="{2C509F2D-4954-4F07-B9BC-1FDDE35D3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571500"/>
            <a:ext cx="1494234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00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500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500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500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500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500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500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500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500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500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rPr>
              <a:t>SEASON IEUM</a:t>
            </a:r>
          </a:p>
        </p:txBody>
      </p:sp>
      <p:sp>
        <p:nvSpPr>
          <p:cNvPr id="6" name="s1-e6">
            <a:extLst xmlns:a="http://schemas.openxmlformats.org/drawingml/2006/main">
              <a:ext uri="{FF2B5EF4-FFF2-40B4-BE49-F238E27FC236}">
                <a16:creationId xmlns:a16="http://schemas.microsoft.com/office/drawing/2014/main" id="{1DCFFE6B-2CC9-4F4C-87A9-5F8FE3BA8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800225"/>
            <a:ext cx="2705100" cy="91154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49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49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49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49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49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49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49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49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49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49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49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49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계절이음</a:t>
            </a:r>
          </a:p>
        </p:txBody>
      </p:sp>
      <p:sp>
        <p:nvSpPr>
          <p:cNvPr id="7" name="s1-e7">
            <a:extLst xmlns:a="http://schemas.openxmlformats.org/drawingml/2006/main">
              <a:ext uri="{FF2B5EF4-FFF2-40B4-BE49-F238E27FC236}">
                <a16:creationId xmlns:a16="http://schemas.microsoft.com/office/drawing/2014/main" id="{1727E225-BE2F-4E7B-8579-0077BC927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14625"/>
            <a:ext cx="2685157" cy="46958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550" b="1">
                <a:solidFill>
                  <a:srgbClr val="DCE9D4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2550" b="1">
                <a:solidFill>
                  <a:srgbClr val="DCE9D4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2550" b="1">
                <a:solidFill>
                  <a:srgbClr val="DCE9D4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2550" b="1">
                <a:solidFill>
                  <a:srgbClr val="DCE9D4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2550" b="1">
                <a:solidFill>
                  <a:srgbClr val="DCE9D4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2550" b="1">
                <a:solidFill>
                  <a:srgbClr val="DCE9D4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2550" b="1">
                <a:solidFill>
                  <a:srgbClr val="DCE9D4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2550" b="1">
                <a:solidFill>
                  <a:srgbClr val="DCE9D4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2550" b="1">
                <a:solidFill>
                  <a:srgbClr val="DCE9D4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2550" b="1">
                <a:solidFill>
                  <a:srgbClr val="DCE9D4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DCE9D4"/>
                </a:solidFill>
                <a:latin typeface="Malgun Gothic"/>
                <a:ea typeface="Malgun Gothic"/>
                <a:cs typeface="Malgun Gothic"/>
              </a:defRPr>
            </a:pPr>
            <a:r>
              <a:rPr sz="2550" b="1">
                <a:solidFill>
                  <a:srgbClr val="DCE9D4"/>
                </a:solidFill>
                <a:latin typeface="Malgun Gothic"/>
                <a:ea typeface="Malgun Gothic"/>
                <a:cs typeface="Malgun Gothic"/>
              </a:rPr>
              <a:t>현재 사이트 소개</a:t>
            </a:r>
          </a:p>
        </p:txBody>
      </p:sp>
      <p:sp>
        <p:nvSpPr>
          <p:cNvPr id="8" name="s1-e8">
            <a:extLst xmlns:a="http://schemas.openxmlformats.org/drawingml/2006/main">
              <a:ext uri="{FF2B5EF4-FFF2-40B4-BE49-F238E27FC236}">
                <a16:creationId xmlns:a16="http://schemas.microsoft.com/office/drawing/2014/main" id="{C8AD785F-94DC-4853-A3C5-CD3D9D11B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457575"/>
            <a:ext cx="5124450" cy="34528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CAD9C3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875" b="0">
                <a:solidFill>
                  <a:srgbClr val="CAD9C3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875" b="0">
                <a:solidFill>
                  <a:srgbClr val="CAD9C3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875" b="0">
                <a:solidFill>
                  <a:srgbClr val="CAD9C3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875" b="0">
                <a:solidFill>
                  <a:srgbClr val="CAD9C3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875" b="0">
                <a:solidFill>
                  <a:srgbClr val="CAD9C3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875" b="0">
                <a:solidFill>
                  <a:srgbClr val="CAD9C3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875" b="0">
                <a:solidFill>
                  <a:srgbClr val="CAD9C3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875" b="0">
                <a:solidFill>
                  <a:srgbClr val="CAD9C3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875" b="0">
                <a:solidFill>
                  <a:srgbClr val="CAD9C3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CAD9C3"/>
                </a:solidFill>
                <a:latin typeface="Malgun Gothic"/>
                <a:ea typeface="Malgun Gothic"/>
                <a:cs typeface="Malgun Gothic"/>
              </a:defRPr>
            </a:pPr>
            <a:r>
              <a:rPr sz="1875" b="0">
                <a:solidFill>
                  <a:srgbClr val="CAD9C3"/>
                </a:solidFill>
                <a:latin typeface="Malgun Gothic"/>
                <a:ea typeface="Malgun Gothic"/>
                <a:cs typeface="Malgun Gothic"/>
              </a:rPr>
              <a:t>인력 요청과 배정부터</a:t>
            </a:r>
          </a:p>
        </p:txBody>
      </p:sp>
      <p:sp>
        <p:nvSpPr>
          <p:cNvPr id="9" name="s1-e9">
            <a:extLst xmlns:a="http://schemas.openxmlformats.org/drawingml/2006/main">
              <a:ext uri="{FF2B5EF4-FFF2-40B4-BE49-F238E27FC236}">
                <a16:creationId xmlns:a16="http://schemas.microsoft.com/office/drawing/2014/main" id="{D1E2408B-EC98-43DB-B08C-E92B9CAF5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826669"/>
            <a:ext cx="5124450" cy="34528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CAD9C3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875" b="0">
                <a:solidFill>
                  <a:srgbClr val="CAD9C3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875" b="0">
                <a:solidFill>
                  <a:srgbClr val="CAD9C3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875" b="0">
                <a:solidFill>
                  <a:srgbClr val="CAD9C3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875" b="0">
                <a:solidFill>
                  <a:srgbClr val="CAD9C3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875" b="0">
                <a:solidFill>
                  <a:srgbClr val="CAD9C3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875" b="0">
                <a:solidFill>
                  <a:srgbClr val="CAD9C3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875" b="0">
                <a:solidFill>
                  <a:srgbClr val="CAD9C3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875" b="0">
                <a:solidFill>
                  <a:srgbClr val="CAD9C3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875" b="0">
                <a:solidFill>
                  <a:srgbClr val="CAD9C3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CAD9C3"/>
                </a:solidFill>
                <a:latin typeface="Malgun Gothic"/>
                <a:ea typeface="Malgun Gothic"/>
                <a:cs typeface="Malgun Gothic"/>
              </a:defRPr>
            </a:pPr>
            <a:r>
              <a:rPr sz="1875" b="0">
                <a:solidFill>
                  <a:srgbClr val="CAD9C3"/>
                </a:solidFill>
                <a:latin typeface="Malgun Gothic"/>
                <a:ea typeface="Malgun Gothic"/>
                <a:cs typeface="Malgun Gothic"/>
              </a:rPr>
              <a:t>현장 기록, 행정과 소통까지</a:t>
            </a:r>
          </a:p>
        </p:txBody>
      </p:sp>
      <p:sp>
        <p:nvSpPr>
          <p:cNvPr id="10" name="s1-e10">
            <a:extLst xmlns:a="http://schemas.openxmlformats.org/drawingml/2006/main">
              <a:ext uri="{FF2B5EF4-FFF2-40B4-BE49-F238E27FC236}">
                <a16:creationId xmlns:a16="http://schemas.microsoft.com/office/drawing/2014/main" id="{1A1A7C89-BD26-4275-AEE5-EF7A42766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881563"/>
            <a:ext cx="45815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1604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s1-e11">
            <a:extLst xmlns:a="http://schemas.openxmlformats.org/drawingml/2006/main">
              <a:ext uri="{FF2B5EF4-FFF2-40B4-BE49-F238E27FC236}">
                <a16:creationId xmlns:a16="http://schemas.microsoft.com/office/drawing/2014/main" id="{F782C343-E51F-46DA-BBF3-E5F0AA5DF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153025"/>
            <a:ext cx="203894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00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500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500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500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500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500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500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500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500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500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rPr>
              <a:t>계절근로 통합 플랫폼</a:t>
            </a:r>
          </a:p>
        </p:txBody>
      </p:sp>
      <p:sp>
        <p:nvSpPr>
          <p:cNvPr id="12" name="s1-e12">
            <a:extLst xmlns:a="http://schemas.openxmlformats.org/drawingml/2006/main">
              <a:ext uri="{FF2B5EF4-FFF2-40B4-BE49-F238E27FC236}">
                <a16:creationId xmlns:a16="http://schemas.microsoft.com/office/drawing/2014/main" id="{ED88436B-B704-4F9B-8FA8-D394279DD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553075"/>
            <a:ext cx="2289535" cy="2071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ADBEA7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125" b="0">
                <a:solidFill>
                  <a:srgbClr val="ADBEA7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125" b="0">
                <a:solidFill>
                  <a:srgbClr val="ADBEA7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125" b="0">
                <a:solidFill>
                  <a:srgbClr val="ADBEA7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125" b="0">
                <a:solidFill>
                  <a:srgbClr val="ADBEA7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125" b="0">
                <a:solidFill>
                  <a:srgbClr val="ADBEA7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125" b="0">
                <a:solidFill>
                  <a:srgbClr val="ADBEA7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125" b="0">
                <a:solidFill>
                  <a:srgbClr val="ADBEA7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125" b="0">
                <a:solidFill>
                  <a:srgbClr val="ADBEA7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125" b="0">
                <a:solidFill>
                  <a:srgbClr val="ADBEA7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ADBEA7"/>
                </a:solidFill>
                <a:latin typeface="Malgun Gothic"/>
                <a:ea typeface="Malgun Gothic"/>
                <a:cs typeface="Malgun Gothic"/>
              </a:defRPr>
            </a:pPr>
            <a:r>
              <a:rPr sz="1125" b="0">
                <a:solidFill>
                  <a:srgbClr val="ADBEA7"/>
                </a:solidFill>
                <a:latin typeface="Malgun Gothic"/>
                <a:ea typeface="Malgun Gothic"/>
                <a:cs typeface="Malgun Gothic"/>
              </a:rPr>
              <a:t>2026.11.06  ·  16:9 프레젠테이션</a:t>
            </a:r>
          </a:p>
        </p:txBody>
      </p:sp>
      <p:sp>
        <p:nvSpPr>
          <p:cNvPr id="13" name="s1-e13">
            <a:extLst xmlns:a="http://schemas.openxmlformats.org/drawingml/2006/main">
              <a:ext uri="{FF2B5EF4-FFF2-40B4-BE49-F238E27FC236}">
                <a16:creationId xmlns:a16="http://schemas.microsoft.com/office/drawing/2014/main" id="{7BEBBCE6-9B8E-4434-A955-78720E7B5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905500"/>
            <a:ext cx="2740423" cy="23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DCE9D4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75" b="0">
                <a:solidFill>
                  <a:srgbClr val="DCE9D4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75" b="0">
                <a:solidFill>
                  <a:srgbClr val="DCE9D4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75" b="0">
                <a:solidFill>
                  <a:srgbClr val="DCE9D4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75" b="0">
                <a:solidFill>
                  <a:srgbClr val="DCE9D4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75" b="0">
                <a:solidFill>
                  <a:srgbClr val="DCE9D4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75" b="0">
                <a:solidFill>
                  <a:srgbClr val="DCE9D4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75" b="0">
                <a:solidFill>
                  <a:srgbClr val="DCE9D4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75" b="0">
                <a:solidFill>
                  <a:srgbClr val="DCE9D4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75" b="0">
                <a:solidFill>
                  <a:srgbClr val="DCE9D4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DCE9D4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DCE9D4"/>
                </a:solidFill>
                <a:latin typeface="Malgun Gothic"/>
                <a:ea typeface="Malgun Gothic"/>
                <a:cs typeface="Malgun Gothic"/>
              </a:rPr>
              <a:t>문의 메일  hello@seasonieum.com</a:t>
            </a:r>
          </a:p>
        </p:txBody>
      </p:sp>
      <p:sp>
        <p:nvSpPr>
          <p:cNvPr id="14" name="s1-e14">
            <a:extLst xmlns:a="http://schemas.openxmlformats.org/drawingml/2006/main">
              <a:ext uri="{FF2B5EF4-FFF2-40B4-BE49-F238E27FC236}">
                <a16:creationId xmlns:a16="http://schemas.microsoft.com/office/drawing/2014/main" id="{AFFF770B-982B-4547-ADD3-877B70B91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191250"/>
            <a:ext cx="2539045" cy="23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DCE9D4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75" b="0">
                <a:solidFill>
                  <a:srgbClr val="DCE9D4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75" b="0">
                <a:solidFill>
                  <a:srgbClr val="DCE9D4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75" b="0">
                <a:solidFill>
                  <a:srgbClr val="DCE9D4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75" b="0">
                <a:solidFill>
                  <a:srgbClr val="DCE9D4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75" b="0">
                <a:solidFill>
                  <a:srgbClr val="DCE9D4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75" b="0">
                <a:solidFill>
                  <a:srgbClr val="DCE9D4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75" b="0">
                <a:solidFill>
                  <a:srgbClr val="DCE9D4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75" b="0">
                <a:solidFill>
                  <a:srgbClr val="DCE9D4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75" b="0">
                <a:solidFill>
                  <a:srgbClr val="DCE9D4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DCE9D4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DCE9D4"/>
                </a:solidFill>
                <a:latin typeface="Malgun Gothic"/>
                <a:ea typeface="Malgun Gothic"/>
                <a:cs typeface="Malgun Gothic"/>
              </a:rPr>
              <a:t>작성자  엄정호 · 010-7771-9963</a:t>
            </a:r>
          </a:p>
        </p:txBody>
      </p:sp>
      <p:sp>
        <p:nvSpPr>
          <p:cNvPr id="15" name="s1-e15">
            <a:extLst xmlns:a="http://schemas.openxmlformats.org/drawingml/2006/main">
              <a:ext uri="{FF2B5EF4-FFF2-40B4-BE49-F238E27FC236}">
                <a16:creationId xmlns:a16="http://schemas.microsoft.com/office/drawing/2014/main" id="{E1DE5163-3FD2-4D33-9530-DA006A238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72250"/>
            <a:ext cx="1191732" cy="1933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50" b="0">
                <a:solidFill>
                  <a:srgbClr val="DCE9D4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050" b="0">
                <a:solidFill>
                  <a:srgbClr val="DCE9D4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050" b="0">
                <a:solidFill>
                  <a:srgbClr val="DCE9D4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050" b="0">
                <a:solidFill>
                  <a:srgbClr val="DCE9D4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050" b="0">
                <a:solidFill>
                  <a:srgbClr val="DCE9D4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050" b="0">
                <a:solidFill>
                  <a:srgbClr val="DCE9D4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050" b="0">
                <a:solidFill>
                  <a:srgbClr val="DCE9D4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050" b="0">
                <a:solidFill>
                  <a:srgbClr val="DCE9D4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050" b="0">
                <a:solidFill>
                  <a:srgbClr val="DCE9D4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050" b="0">
                <a:solidFill>
                  <a:srgbClr val="DCE9D4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DCE9D4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DCE9D4"/>
                </a:solidFill>
                <a:latin typeface="Malgun Gothic"/>
                <a:ea typeface="Malgun Gothic"/>
                <a:cs typeface="Malgun Gothic"/>
              </a:rPr>
              <a:t>seasonieum.com</a:t>
            </a:r>
          </a:p>
        </p:txBody>
      </p:sp>
    </p:spTree>
    <p:extLst>
      <p:ext uri="{BB962C8B-B14F-4D97-AF65-F5344CB8AC3E}">
        <p14:creationId xmlns:p14="http://schemas.microsoft.com/office/powerpoint/2010/main" val="47599203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s2-e1">
            <a:extLst xmlns:a="http://schemas.openxmlformats.org/drawingml/2006/main">
              <a:ext uri="{FF2B5EF4-FFF2-40B4-BE49-F238E27FC236}">
                <a16:creationId xmlns:a16="http://schemas.microsoft.com/office/drawing/2014/main" id="{F6251D56-C396-4645-A4DB-31B56988A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8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s2-e2">
            <a:extLst xmlns:a="http://schemas.openxmlformats.org/drawingml/2006/main">
              <a:ext uri="{FF2B5EF4-FFF2-40B4-BE49-F238E27FC236}">
                <a16:creationId xmlns:a16="http://schemas.microsoft.com/office/drawing/2014/main" id="{E1561AA4-2AA3-4261-A405-B664146E3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66700"/>
            <a:ext cx="685800" cy="17954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pPr>
            <a:r>
              <a: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rPr>
              <a:t>계절이음</a:t>
            </a:r>
          </a:p>
        </p:txBody>
      </p:sp>
      <p:sp>
        <p:nvSpPr>
          <p:cNvPr id="3" name="s2-e3">
            <a:extLst xmlns:a="http://schemas.openxmlformats.org/drawingml/2006/main">
              <a:ext uri="{FF2B5EF4-FFF2-40B4-BE49-F238E27FC236}">
                <a16:creationId xmlns:a16="http://schemas.microsoft.com/office/drawing/2014/main" id="{EF3D6C9D-3AA0-49CA-A47D-385499868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85750"/>
            <a:ext cx="751210" cy="1519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서비스 소개</a:t>
            </a:r>
          </a:p>
        </p:txBody>
      </p:sp>
      <p:sp>
        <p:nvSpPr>
          <p:cNvPr id="4" name="s2-e4">
            <a:extLst xmlns:a="http://schemas.openxmlformats.org/drawingml/2006/main">
              <a:ext uri="{FF2B5EF4-FFF2-40B4-BE49-F238E27FC236}">
                <a16:creationId xmlns:a16="http://schemas.microsoft.com/office/drawing/2014/main" id="{35C7D9A8-B5A1-4034-9422-6F9996E8C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85800"/>
            <a:ext cx="7236768" cy="46958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pPr>
            <a:r>
              <a: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rPr>
              <a:t>현장과 행정을 하나의 업무 흐름으로 연결합니다</a:t>
            </a:r>
          </a:p>
        </p:txBody>
      </p:sp>
      <p:sp>
        <p:nvSpPr>
          <p:cNvPr id="5" name="s2-e5">
            <a:extLst xmlns:a="http://schemas.openxmlformats.org/drawingml/2006/main">
              <a:ext uri="{FF2B5EF4-FFF2-40B4-BE49-F238E27FC236}">
                <a16:creationId xmlns:a16="http://schemas.microsoft.com/office/drawing/2014/main" id="{2E788FEB-9FA3-4B16-AA95-54F8B231C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1200150"/>
            <a:ext cx="11144250" cy="23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고용주·근로자·농협·공무원이 필요한 업무와 기록을 각자의 화면에서 확인합니다.</a:t>
            </a:r>
          </a:p>
        </p:txBody>
      </p:sp>
      <p:sp>
        <p:nvSpPr>
          <p:cNvPr id="6" name="s2-e6">
            <a:extLst xmlns:a="http://schemas.openxmlformats.org/drawingml/2006/main">
              <a:ext uri="{FF2B5EF4-FFF2-40B4-BE49-F238E27FC236}">
                <a16:creationId xmlns:a16="http://schemas.microsoft.com/office/drawing/2014/main" id="{7B3F7D22-0A82-4B49-97BC-4C38A31A2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81763"/>
            <a:ext cx="11125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2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s2-e7">
            <a:extLst xmlns:a="http://schemas.openxmlformats.org/drawingml/2006/main">
              <a:ext uri="{FF2B5EF4-FFF2-40B4-BE49-F238E27FC236}">
                <a16:creationId xmlns:a16="http://schemas.microsoft.com/office/drawing/2014/main" id="{30DB78BC-8BDB-40AF-A317-F2C85FAE2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581775"/>
            <a:ext cx="2914799" cy="1381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운영 사이트 실제 화면 · 화면 수치는 예시군 가상 데이터입니다.</a:t>
            </a:r>
          </a:p>
        </p:txBody>
      </p:sp>
      <p:sp>
        <p:nvSpPr>
          <p:cNvPr id="8" name="s2-e8">
            <a:extLst xmlns:a="http://schemas.openxmlformats.org/drawingml/2006/main">
              <a:ext uri="{FF2B5EF4-FFF2-40B4-BE49-F238E27FC236}">
                <a16:creationId xmlns:a16="http://schemas.microsoft.com/office/drawing/2014/main" id="{CF20ED9C-85A0-4313-BD5B-D79E256C0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3775" y="6572250"/>
            <a:ext cx="536493" cy="1519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rPr>
              <a:t>02 / 17</a:t>
            </a:r>
          </a:p>
        </p:txBody>
      </p:sp>
      <p:sp>
        <p:nvSpPr>
          <p:cNvPr id="9" name="s2-e9">
            <a:extLst xmlns:a="http://schemas.openxmlformats.org/drawingml/2006/main">
              <a:ext uri="{FF2B5EF4-FFF2-40B4-BE49-F238E27FC236}">
                <a16:creationId xmlns:a16="http://schemas.microsoft.com/office/drawing/2014/main" id="{FD631E7A-AAAD-4A9B-A656-A1A16C5E5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824038"/>
            <a:ext cx="304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53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s2-e10">
            <a:extLst xmlns:a="http://schemas.openxmlformats.org/drawingml/2006/main">
              <a:ext uri="{FF2B5EF4-FFF2-40B4-BE49-F238E27FC236}">
                <a16:creationId xmlns:a16="http://schemas.microsoft.com/office/drawing/2014/main" id="{02E536F1-3459-4748-B152-BDBC5A709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52625"/>
            <a:ext cx="1060921" cy="2900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rPr>
              <a:t>인력 연결</a:t>
            </a:r>
          </a:p>
        </p:txBody>
      </p:sp>
      <p:sp>
        <p:nvSpPr>
          <p:cNvPr id="11" name="s2-e11">
            <a:extLst xmlns:a="http://schemas.openxmlformats.org/drawingml/2006/main">
              <a:ext uri="{FF2B5EF4-FFF2-40B4-BE49-F238E27FC236}">
                <a16:creationId xmlns:a16="http://schemas.microsoft.com/office/drawing/2014/main" id="{A3987DB2-8FBF-45E3-A4CA-4EB7265C1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95525"/>
            <a:ext cx="3057525" cy="23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사업장의 인력 요청을 접수하고</a:t>
            </a:r>
          </a:p>
        </p:txBody>
      </p:sp>
      <p:sp>
        <p:nvSpPr>
          <p:cNvPr id="12" name="s2-e12">
            <a:extLst xmlns:a="http://schemas.openxmlformats.org/drawingml/2006/main">
              <a:ext uri="{FF2B5EF4-FFF2-40B4-BE49-F238E27FC236}">
                <a16:creationId xmlns:a16="http://schemas.microsoft.com/office/drawing/2014/main" id="{8E11FEF5-4DF8-4F70-9561-9373244DC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546509"/>
            <a:ext cx="3057525" cy="23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농협이 근로자를 수동 배정합니다.</a:t>
            </a:r>
          </a:p>
        </p:txBody>
      </p:sp>
      <p:sp>
        <p:nvSpPr>
          <p:cNvPr id="13" name="s2-e13">
            <a:extLst xmlns:a="http://schemas.openxmlformats.org/drawingml/2006/main">
              <a:ext uri="{FF2B5EF4-FFF2-40B4-BE49-F238E27FC236}">
                <a16:creationId xmlns:a16="http://schemas.microsoft.com/office/drawing/2014/main" id="{CDF1764B-C084-40E2-AE5B-644AAF123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148013"/>
            <a:ext cx="304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53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s2-e14">
            <a:extLst xmlns:a="http://schemas.openxmlformats.org/drawingml/2006/main">
              <a:ext uri="{FF2B5EF4-FFF2-40B4-BE49-F238E27FC236}">
                <a16:creationId xmlns:a16="http://schemas.microsoft.com/office/drawing/2014/main" id="{40BE5BAA-AE6B-489C-B743-66F96F043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276600"/>
            <a:ext cx="1060921" cy="2900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rPr>
              <a:t>현장 운영</a:t>
            </a:r>
          </a:p>
        </p:txBody>
      </p:sp>
      <p:sp>
        <p:nvSpPr>
          <p:cNvPr id="15" name="s2-e15">
            <a:extLst xmlns:a="http://schemas.openxmlformats.org/drawingml/2006/main">
              <a:ext uri="{FF2B5EF4-FFF2-40B4-BE49-F238E27FC236}">
                <a16:creationId xmlns:a16="http://schemas.microsoft.com/office/drawing/2014/main" id="{E51E1941-0E25-47D0-AC02-01624F3F2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3057525" cy="23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작업 일정, QR 출퇴근과</a:t>
            </a:r>
          </a:p>
        </p:txBody>
      </p:sp>
      <p:sp>
        <p:nvSpPr>
          <p:cNvPr id="16" name="s2-e16">
            <a:extLst xmlns:a="http://schemas.openxmlformats.org/drawingml/2006/main">
              <a:ext uri="{FF2B5EF4-FFF2-40B4-BE49-F238E27FC236}">
                <a16:creationId xmlns:a16="http://schemas.microsoft.com/office/drawing/2014/main" id="{EC1687CE-0650-4731-8BDD-9DF38B9D8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870484"/>
            <a:ext cx="3057525" cy="23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기숙사·식당 기록을 관리합니다.</a:t>
            </a:r>
          </a:p>
        </p:txBody>
      </p:sp>
      <p:sp>
        <p:nvSpPr>
          <p:cNvPr id="17" name="s2-e17">
            <a:extLst xmlns:a="http://schemas.openxmlformats.org/drawingml/2006/main">
              <a:ext uri="{FF2B5EF4-FFF2-40B4-BE49-F238E27FC236}">
                <a16:creationId xmlns:a16="http://schemas.microsoft.com/office/drawing/2014/main" id="{3568E079-C292-4CF0-BC23-C125E75D2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471988"/>
            <a:ext cx="304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53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s2-e18">
            <a:extLst xmlns:a="http://schemas.openxmlformats.org/drawingml/2006/main">
              <a:ext uri="{FF2B5EF4-FFF2-40B4-BE49-F238E27FC236}">
                <a16:creationId xmlns:a16="http://schemas.microsoft.com/office/drawing/2014/main" id="{EFAF4CE5-2407-4088-B871-DAEF1C3FD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600575"/>
            <a:ext cx="1260946" cy="2900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rPr>
              <a:t>행정과 소통</a:t>
            </a:r>
          </a:p>
        </p:txBody>
      </p:sp>
      <p:sp>
        <p:nvSpPr>
          <p:cNvPr id="19" name="s2-e19">
            <a:extLst xmlns:a="http://schemas.openxmlformats.org/drawingml/2006/main">
              <a:ext uri="{FF2B5EF4-FFF2-40B4-BE49-F238E27FC236}">
                <a16:creationId xmlns:a16="http://schemas.microsoft.com/office/drawing/2014/main" id="{B41F40D9-98A8-4D06-BC50-1499BA7D3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943475"/>
            <a:ext cx="3057525" cy="23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서류·체류 상태를 확인하고</a:t>
            </a:r>
          </a:p>
        </p:txBody>
      </p:sp>
      <p:sp>
        <p:nvSpPr>
          <p:cNvPr id="20" name="s2-e20">
            <a:extLst xmlns:a="http://schemas.openxmlformats.org/drawingml/2006/main">
              <a:ext uri="{FF2B5EF4-FFF2-40B4-BE49-F238E27FC236}">
                <a16:creationId xmlns:a16="http://schemas.microsoft.com/office/drawing/2014/main" id="{9C936AB0-3CA3-4038-B80F-0712894AA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194459"/>
            <a:ext cx="3057525" cy="23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보고서와 다국어 채팅을 이용합니다.</a:t>
            </a:r>
          </a:p>
        </p:txBody>
      </p:sp>
      <p:sp>
        <p:nvSpPr>
          <p:cNvPr id="21" name="s2-e21">
            <a:extLst xmlns:a="http://schemas.openxmlformats.org/drawingml/2006/main">
              <a:ext uri="{FF2B5EF4-FFF2-40B4-BE49-F238E27FC236}">
                <a16:creationId xmlns:a16="http://schemas.microsoft.com/office/drawing/2014/main" id="{7E97B09D-F4A5-44D4-ADBD-3BFB6ECBF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5082" y="1800225"/>
            <a:ext cx="6609885" cy="4248150"/>
          </a:xfrm>
          <a:prstGeom xmlns:a="http://schemas.openxmlformats.org/drawingml/2006/main" prst="roundRect">
            <a:avLst>
              <a:gd name="adj" fmla="val 201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D5"/>
            </a:solidFill>
            <a:prstDash val="solid"/>
          </a:ln>
        </p:spPr>
      </p:sp>
      <p:pic>
        <p:nvPic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948CD33-A545-4987-9E9D-F8F79B6DF3A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2d99d9e8684b14"/>
          <a:stretch xmlns:a="http://schemas.openxmlformats.org/drawingml/2006/main"/>
        </p:blipFill>
        <p:spPr>
          <a:xfrm xmlns:a="http://schemas.openxmlformats.org/drawingml/2006/main">
            <a:off x="4534132" y="1819275"/>
            <a:ext cx="6571785" cy="42100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67848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4" name="s3-e1">
            <a:extLst xmlns:a="http://schemas.openxmlformats.org/drawingml/2006/main">
              <a:ext uri="{FF2B5EF4-FFF2-40B4-BE49-F238E27FC236}">
                <a16:creationId xmlns:a16="http://schemas.microsoft.com/office/drawing/2014/main" id="{22B58009-4C5D-4FED-AADD-4B08C127D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8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s3-e2">
            <a:extLst xmlns:a="http://schemas.openxmlformats.org/drawingml/2006/main">
              <a:ext uri="{FF2B5EF4-FFF2-40B4-BE49-F238E27FC236}">
                <a16:creationId xmlns:a16="http://schemas.microsoft.com/office/drawing/2014/main" id="{F65E2294-3CC2-468C-A6F5-4D052E681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66700"/>
            <a:ext cx="685800" cy="17954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pPr>
            <a:r>
              <a: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rPr>
              <a:t>계절이음</a:t>
            </a:r>
          </a:p>
        </p:txBody>
      </p:sp>
      <p:sp>
        <p:nvSpPr>
          <p:cNvPr id="3" name="s3-e3">
            <a:extLst xmlns:a="http://schemas.openxmlformats.org/drawingml/2006/main">
              <a:ext uri="{FF2B5EF4-FFF2-40B4-BE49-F238E27FC236}">
                <a16:creationId xmlns:a16="http://schemas.microsoft.com/office/drawing/2014/main" id="{75F6BE5E-4C09-4339-A46C-D9D6A3AA5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85750"/>
            <a:ext cx="751210" cy="1519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서비스 소개</a:t>
            </a:r>
          </a:p>
        </p:txBody>
      </p:sp>
      <p:sp>
        <p:nvSpPr>
          <p:cNvPr id="4" name="s3-e4">
            <a:extLst xmlns:a="http://schemas.openxmlformats.org/drawingml/2006/main">
              <a:ext uri="{FF2B5EF4-FFF2-40B4-BE49-F238E27FC236}">
                <a16:creationId xmlns:a16="http://schemas.microsoft.com/office/drawing/2014/main" id="{5C91709F-C26F-4371-B57F-575D61751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85800"/>
            <a:ext cx="6452918" cy="46958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pPr>
            <a:r>
              <a: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rPr>
              <a:t>4개 역할의 업무와 열람 범위를 소개합니다</a:t>
            </a:r>
          </a:p>
        </p:txBody>
      </p:sp>
      <p:sp>
        <p:nvSpPr>
          <p:cNvPr id="5" name="s3-e5">
            <a:extLst xmlns:a="http://schemas.openxmlformats.org/drawingml/2006/main">
              <a:ext uri="{FF2B5EF4-FFF2-40B4-BE49-F238E27FC236}">
                <a16:creationId xmlns:a16="http://schemas.microsoft.com/office/drawing/2014/main" id="{C291E9E1-5CBA-4468-BBC7-7E16F9BBA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1200150"/>
            <a:ext cx="11144250" cy="23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소개하는 모든 역할에 채팅을 제공하며, 서버에서 소속 기관·등급·배정 관계를 확인합니다.</a:t>
            </a:r>
          </a:p>
        </p:txBody>
      </p:sp>
      <p:sp>
        <p:nvSpPr>
          <p:cNvPr id="6" name="s3-e6">
            <a:extLst xmlns:a="http://schemas.openxmlformats.org/drawingml/2006/main">
              <a:ext uri="{FF2B5EF4-FFF2-40B4-BE49-F238E27FC236}">
                <a16:creationId xmlns:a16="http://schemas.microsoft.com/office/drawing/2014/main" id="{5F00F60C-5BED-47F5-9EE5-35821DF2C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81763"/>
            <a:ext cx="11125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2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s3-e7">
            <a:extLst xmlns:a="http://schemas.openxmlformats.org/drawingml/2006/main">
              <a:ext uri="{FF2B5EF4-FFF2-40B4-BE49-F238E27FC236}">
                <a16:creationId xmlns:a16="http://schemas.microsoft.com/office/drawing/2014/main" id="{B2B05C42-2C64-45B9-9AFE-51E7AFC2E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581775"/>
            <a:ext cx="875854" cy="1381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2026.11.06 기준</a:t>
            </a:r>
          </a:p>
        </p:txBody>
      </p:sp>
      <p:sp>
        <p:nvSpPr>
          <p:cNvPr id="8" name="s3-e8">
            <a:extLst xmlns:a="http://schemas.openxmlformats.org/drawingml/2006/main">
              <a:ext uri="{FF2B5EF4-FFF2-40B4-BE49-F238E27FC236}">
                <a16:creationId xmlns:a16="http://schemas.microsoft.com/office/drawing/2014/main" id="{15D37E4E-1EC6-4111-BA4B-1ABAC2BE5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3775" y="6572250"/>
            <a:ext cx="536493" cy="1519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rPr>
              <a:t>03 / 17</a:t>
            </a:r>
          </a:p>
        </p:txBody>
      </p:sp>
      <p:sp>
        <p:nvSpPr>
          <p:cNvPr id="9" name="s3-e9">
            <a:extLst xmlns:a="http://schemas.openxmlformats.org/drawingml/2006/main">
              <a:ext uri="{FF2B5EF4-FFF2-40B4-BE49-F238E27FC236}">
                <a16:creationId xmlns:a16="http://schemas.microsoft.com/office/drawing/2014/main" id="{95768C12-A0E3-42BD-BA98-804E3C2B2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809750"/>
            <a:ext cx="11125200" cy="447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53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s3-e10">
            <a:extLst xmlns:a="http://schemas.openxmlformats.org/drawingml/2006/main">
              <a:ext uri="{FF2B5EF4-FFF2-40B4-BE49-F238E27FC236}">
                <a16:creationId xmlns:a16="http://schemas.microsoft.com/office/drawing/2014/main" id="{D8BB1E4E-C235-49A9-9039-3D9A52743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1914525"/>
            <a:ext cx="514350" cy="23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역할</a:t>
            </a:r>
          </a:p>
        </p:txBody>
      </p:sp>
      <p:sp>
        <p:nvSpPr>
          <p:cNvPr id="11" name="s3-e11">
            <a:extLst xmlns:a="http://schemas.openxmlformats.org/drawingml/2006/main">
              <a:ext uri="{FF2B5EF4-FFF2-40B4-BE49-F238E27FC236}">
                <a16:creationId xmlns:a16="http://schemas.microsoft.com/office/drawing/2014/main" id="{2F4ACCB8-199A-412C-A6E4-0BE1C8951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00300" y="1914525"/>
            <a:ext cx="895127" cy="23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담당 업무</a:t>
            </a:r>
          </a:p>
        </p:txBody>
      </p:sp>
      <p:sp>
        <p:nvSpPr>
          <p:cNvPr id="12" name="s3-e12">
            <a:extLst xmlns:a="http://schemas.openxmlformats.org/drawingml/2006/main">
              <a:ext uri="{FF2B5EF4-FFF2-40B4-BE49-F238E27FC236}">
                <a16:creationId xmlns:a16="http://schemas.microsoft.com/office/drawing/2014/main" id="{9CE2B6FD-D545-48C1-8563-295CA1D7A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38825" y="1914525"/>
            <a:ext cx="895127" cy="23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대표 메뉴</a:t>
            </a:r>
          </a:p>
        </p:txBody>
      </p:sp>
      <p:sp>
        <p:nvSpPr>
          <p:cNvPr id="13" name="s3-e13">
            <a:extLst xmlns:a="http://schemas.openxmlformats.org/drawingml/2006/main">
              <a:ext uri="{FF2B5EF4-FFF2-40B4-BE49-F238E27FC236}">
                <a16:creationId xmlns:a16="http://schemas.microsoft.com/office/drawing/2014/main" id="{EE0B474F-48AA-4E78-BA92-772B47DD0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57425"/>
            <a:ext cx="11125200" cy="8667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s3-e14">
            <a:extLst xmlns:a="http://schemas.openxmlformats.org/drawingml/2006/main">
              <a:ext uri="{FF2B5EF4-FFF2-40B4-BE49-F238E27FC236}">
                <a16:creationId xmlns:a16="http://schemas.microsoft.com/office/drawing/2014/main" id="{11F27230-20BB-4CB4-BAB6-28D162FCE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552700"/>
            <a:ext cx="1419225" cy="2486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rPr>
              <a:t>공무원</a:t>
            </a:r>
          </a:p>
        </p:txBody>
      </p:sp>
      <p:sp>
        <p:nvSpPr>
          <p:cNvPr id="15" name="s3-e15">
            <a:extLst xmlns:a="http://schemas.openxmlformats.org/drawingml/2006/main">
              <a:ext uri="{FF2B5EF4-FFF2-40B4-BE49-F238E27FC236}">
                <a16:creationId xmlns:a16="http://schemas.microsoft.com/office/drawing/2014/main" id="{D9E4570E-63AB-4C7E-8B4D-E831147C3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00300" y="2552700"/>
            <a:ext cx="3152775" cy="2486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rPr>
              <a:t>서류·체류 검토와 행정 지원</a:t>
            </a:r>
          </a:p>
        </p:txBody>
      </p:sp>
      <p:sp>
        <p:nvSpPr>
          <p:cNvPr id="16" name="s3-e16">
            <a:extLst xmlns:a="http://schemas.openxmlformats.org/drawingml/2006/main">
              <a:ext uri="{FF2B5EF4-FFF2-40B4-BE49-F238E27FC236}">
                <a16:creationId xmlns:a16="http://schemas.microsoft.com/office/drawing/2014/main" id="{F836643B-0898-462E-8087-FCFF977BF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38825" y="2552700"/>
            <a:ext cx="5695950" cy="2486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rPr>
              <a:t>서류·체류 / 통합정보 / 보고서 / 지정 고충상담</a:t>
            </a:r>
          </a:p>
        </p:txBody>
      </p:sp>
      <p:sp>
        <p:nvSpPr>
          <p:cNvPr id="17" name="s3-e17">
            <a:extLst xmlns:a="http://schemas.openxmlformats.org/drawingml/2006/main">
              <a:ext uri="{FF2B5EF4-FFF2-40B4-BE49-F238E27FC236}">
                <a16:creationId xmlns:a16="http://schemas.microsoft.com/office/drawing/2014/main" id="{9CF2D546-0DAD-4BB8-AC70-D1BE33423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119438"/>
            <a:ext cx="11125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2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s3-e18">
            <a:extLst xmlns:a="http://schemas.openxmlformats.org/drawingml/2006/main">
              <a:ext uri="{FF2B5EF4-FFF2-40B4-BE49-F238E27FC236}">
                <a16:creationId xmlns:a16="http://schemas.microsoft.com/office/drawing/2014/main" id="{9D5C7E32-A976-4ECA-956D-4A1A2D83B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124200"/>
            <a:ext cx="11125200" cy="8667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F3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s3-e19">
            <a:extLst xmlns:a="http://schemas.openxmlformats.org/drawingml/2006/main">
              <a:ext uri="{FF2B5EF4-FFF2-40B4-BE49-F238E27FC236}">
                <a16:creationId xmlns:a16="http://schemas.microsoft.com/office/drawing/2014/main" id="{4F30704E-D1BD-4011-AF13-B1EA1FED4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3419475"/>
            <a:ext cx="1419225" cy="2486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rPr>
              <a:t>농협</a:t>
            </a:r>
          </a:p>
        </p:txBody>
      </p:sp>
      <p:sp>
        <p:nvSpPr>
          <p:cNvPr id="20" name="s3-e20">
            <a:extLst xmlns:a="http://schemas.openxmlformats.org/drawingml/2006/main">
              <a:ext uri="{FF2B5EF4-FFF2-40B4-BE49-F238E27FC236}">
                <a16:creationId xmlns:a16="http://schemas.microsoft.com/office/drawing/2014/main" id="{7535B8C3-BB75-4E9E-9859-7F0618E18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00300" y="3419475"/>
            <a:ext cx="3152775" cy="2486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rPr>
              <a:t>수요 접수, 배정과 현장 운영</a:t>
            </a:r>
          </a:p>
        </p:txBody>
      </p:sp>
      <p:sp>
        <p:nvSpPr>
          <p:cNvPr id="21" name="s3-e21">
            <a:extLst xmlns:a="http://schemas.openxmlformats.org/drawingml/2006/main">
              <a:ext uri="{FF2B5EF4-FFF2-40B4-BE49-F238E27FC236}">
                <a16:creationId xmlns:a16="http://schemas.microsoft.com/office/drawing/2014/main" id="{37046661-F4B3-4698-B67D-457A3CAF8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38825" y="3419475"/>
            <a:ext cx="5695950" cy="2486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rPr>
              <a:t>수요·배정 / 근태·정정 / 기숙사·식당 / 보고서</a:t>
            </a:r>
          </a:p>
        </p:txBody>
      </p:sp>
      <p:sp>
        <p:nvSpPr>
          <p:cNvPr id="22" name="s3-e22">
            <a:extLst xmlns:a="http://schemas.openxmlformats.org/drawingml/2006/main">
              <a:ext uri="{FF2B5EF4-FFF2-40B4-BE49-F238E27FC236}">
                <a16:creationId xmlns:a16="http://schemas.microsoft.com/office/drawing/2014/main" id="{632ACD76-E796-4754-9651-CD6C1B199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986213"/>
            <a:ext cx="11125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2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s3-e23">
            <a:extLst xmlns:a="http://schemas.openxmlformats.org/drawingml/2006/main">
              <a:ext uri="{FF2B5EF4-FFF2-40B4-BE49-F238E27FC236}">
                <a16:creationId xmlns:a16="http://schemas.microsoft.com/office/drawing/2014/main" id="{A63C97EA-372E-410F-9D15-D79923C25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990975"/>
            <a:ext cx="11125200" cy="8667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s3-e24">
            <a:extLst xmlns:a="http://schemas.openxmlformats.org/drawingml/2006/main">
              <a:ext uri="{FF2B5EF4-FFF2-40B4-BE49-F238E27FC236}">
                <a16:creationId xmlns:a16="http://schemas.microsoft.com/office/drawing/2014/main" id="{A5FDEC55-7211-49E0-8820-499306035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4286250"/>
            <a:ext cx="1419225" cy="2486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rPr>
              <a:t>고용주</a:t>
            </a:r>
          </a:p>
        </p:txBody>
      </p:sp>
      <p:sp>
        <p:nvSpPr>
          <p:cNvPr id="25" name="s3-e25">
            <a:extLst xmlns:a="http://schemas.openxmlformats.org/drawingml/2006/main">
              <a:ext uri="{FF2B5EF4-FFF2-40B4-BE49-F238E27FC236}">
                <a16:creationId xmlns:a16="http://schemas.microsoft.com/office/drawing/2014/main" id="{57F7DF7D-2DA5-4937-8899-1866D2472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00300" y="4286250"/>
            <a:ext cx="3152775" cy="2486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rPr>
              <a:t>본인 사업장의 인력과 근무 관리</a:t>
            </a:r>
          </a:p>
        </p:txBody>
      </p:sp>
      <p:sp>
        <p:nvSpPr>
          <p:cNvPr id="26" name="s3-e26">
            <a:extLst xmlns:a="http://schemas.openxmlformats.org/drawingml/2006/main">
              <a:ext uri="{FF2B5EF4-FFF2-40B4-BE49-F238E27FC236}">
                <a16:creationId xmlns:a16="http://schemas.microsoft.com/office/drawing/2014/main" id="{B036099E-511E-4FF2-9E38-A4D59C5AB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38825" y="4286250"/>
            <a:ext cx="5695950" cy="2486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rPr>
              <a:t>인력 요청 / 출퇴근 QR / 배정 일정 / 근태·평가</a:t>
            </a:r>
          </a:p>
        </p:txBody>
      </p:sp>
      <p:sp>
        <p:nvSpPr>
          <p:cNvPr id="27" name="s3-e27">
            <a:extLst xmlns:a="http://schemas.openxmlformats.org/drawingml/2006/main">
              <a:ext uri="{FF2B5EF4-FFF2-40B4-BE49-F238E27FC236}">
                <a16:creationId xmlns:a16="http://schemas.microsoft.com/office/drawing/2014/main" id="{C5D9B1B6-2FE7-4B99-8773-1FD408C13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852988"/>
            <a:ext cx="11125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2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s3-e28">
            <a:extLst xmlns:a="http://schemas.openxmlformats.org/drawingml/2006/main">
              <a:ext uri="{FF2B5EF4-FFF2-40B4-BE49-F238E27FC236}">
                <a16:creationId xmlns:a16="http://schemas.microsoft.com/office/drawing/2014/main" id="{85A0D732-40C4-4E89-A6AA-E72B4B36F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857750"/>
            <a:ext cx="11125200" cy="8667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F3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s3-e29">
            <a:extLst xmlns:a="http://schemas.openxmlformats.org/drawingml/2006/main">
              <a:ext uri="{FF2B5EF4-FFF2-40B4-BE49-F238E27FC236}">
                <a16:creationId xmlns:a16="http://schemas.microsoft.com/office/drawing/2014/main" id="{75E08C60-ACCE-4BAE-AF38-61B7BAD8A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153025"/>
            <a:ext cx="1419225" cy="2486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rPr>
              <a:t>근로자</a:t>
            </a:r>
          </a:p>
        </p:txBody>
      </p:sp>
      <p:sp>
        <p:nvSpPr>
          <p:cNvPr id="30" name="s3-e30">
            <a:extLst xmlns:a="http://schemas.openxmlformats.org/drawingml/2006/main">
              <a:ext uri="{FF2B5EF4-FFF2-40B4-BE49-F238E27FC236}">
                <a16:creationId xmlns:a16="http://schemas.microsoft.com/office/drawing/2014/main" id="{06E91558-0750-4D32-8EF4-36AA3A9D6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00300" y="5153025"/>
            <a:ext cx="3152775" cy="2486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rPr>
              <a:t>본인의 근무와 생활 기록 확인</a:t>
            </a:r>
          </a:p>
        </p:txBody>
      </p:sp>
      <p:sp>
        <p:nvSpPr>
          <p:cNvPr id="31" name="s3-e31">
            <a:extLst xmlns:a="http://schemas.openxmlformats.org/drawingml/2006/main">
              <a:ext uri="{FF2B5EF4-FFF2-40B4-BE49-F238E27FC236}">
                <a16:creationId xmlns:a16="http://schemas.microsoft.com/office/drawing/2014/main" id="{483F002C-D9E7-4361-9175-9E4DE5686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38825" y="5153025"/>
            <a:ext cx="5695950" cy="2486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rPr>
              <a:t>QR 등록 / 작업 일정 / 통합정보 / 장터·상담</a:t>
            </a:r>
          </a:p>
        </p:txBody>
      </p:sp>
      <p:sp>
        <p:nvSpPr>
          <p:cNvPr id="32" name="s3-e32">
            <a:extLst xmlns:a="http://schemas.openxmlformats.org/drawingml/2006/main">
              <a:ext uri="{FF2B5EF4-FFF2-40B4-BE49-F238E27FC236}">
                <a16:creationId xmlns:a16="http://schemas.microsoft.com/office/drawing/2014/main" id="{9756E1AD-EC77-47D1-A97A-4BC040F56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9763"/>
            <a:ext cx="11125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2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" name="s3-e33">
            <a:extLst xmlns:a="http://schemas.openxmlformats.org/drawingml/2006/main">
              <a:ext uri="{FF2B5EF4-FFF2-40B4-BE49-F238E27FC236}">
                <a16:creationId xmlns:a16="http://schemas.microsoft.com/office/drawing/2014/main" id="{253F117B-31C3-4555-A1EF-6CB75FB48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953125"/>
            <a:ext cx="11049000" cy="2209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0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0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0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0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0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0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0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0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0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고충상담은 근로자 본인과 지정 공무원만 확인합니다. 농협과 상담 담당으로 지정하지 않은 공무원에게 상담 내용을 제공하지 않습니다.</a:t>
            </a:r>
          </a:p>
        </p:txBody>
      </p:sp>
    </p:spTree>
    <p:extLst>
      <p:ext uri="{BB962C8B-B14F-4D97-AF65-F5344CB8AC3E}">
        <p14:creationId xmlns:p14="http://schemas.microsoft.com/office/powerpoint/2010/main" val="198256399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s4-e1">
            <a:extLst xmlns:a="http://schemas.openxmlformats.org/drawingml/2006/main">
              <a:ext uri="{FF2B5EF4-FFF2-40B4-BE49-F238E27FC236}">
                <a16:creationId xmlns:a16="http://schemas.microsoft.com/office/drawing/2014/main" id="{EDF7032F-1055-4665-82CC-FEBE0710E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8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s4-e2">
            <a:extLst xmlns:a="http://schemas.openxmlformats.org/drawingml/2006/main">
              <a:ext uri="{FF2B5EF4-FFF2-40B4-BE49-F238E27FC236}">
                <a16:creationId xmlns:a16="http://schemas.microsoft.com/office/drawing/2014/main" id="{28AA33E4-254E-4404-B2A0-8783B759B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66700"/>
            <a:ext cx="685800" cy="17954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pPr>
            <a:r>
              <a: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rPr>
              <a:t>계절이음</a:t>
            </a:r>
          </a:p>
        </p:txBody>
      </p:sp>
      <p:sp>
        <p:nvSpPr>
          <p:cNvPr id="3" name="s4-e3">
            <a:extLst xmlns:a="http://schemas.openxmlformats.org/drawingml/2006/main">
              <a:ext uri="{FF2B5EF4-FFF2-40B4-BE49-F238E27FC236}">
                <a16:creationId xmlns:a16="http://schemas.microsoft.com/office/drawing/2014/main" id="{2E432974-1242-41F3-9903-94E79AB74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85750"/>
            <a:ext cx="751210" cy="1519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서비스 소개</a:t>
            </a:r>
          </a:p>
        </p:txBody>
      </p:sp>
      <p:sp>
        <p:nvSpPr>
          <p:cNvPr id="4" name="s4-e4">
            <a:extLst xmlns:a="http://schemas.openxmlformats.org/drawingml/2006/main">
              <a:ext uri="{FF2B5EF4-FFF2-40B4-BE49-F238E27FC236}">
                <a16:creationId xmlns:a16="http://schemas.microsoft.com/office/drawing/2014/main" id="{889A7C76-7F2B-48B5-A563-A067A0B79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85800"/>
            <a:ext cx="7560618" cy="46958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pPr>
            <a:r>
              <a: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rPr>
              <a:t>가입 유형과 국적을 선택해 회원정보를 입력합니다</a:t>
            </a:r>
          </a:p>
        </p:txBody>
      </p:sp>
      <p:sp>
        <p:nvSpPr>
          <p:cNvPr id="5" name="s4-e5">
            <a:extLst xmlns:a="http://schemas.openxmlformats.org/drawingml/2006/main">
              <a:ext uri="{FF2B5EF4-FFF2-40B4-BE49-F238E27FC236}">
                <a16:creationId xmlns:a16="http://schemas.microsoft.com/office/drawing/2014/main" id="{E5A139EA-ABAA-4C2A-A273-15C3DF4CE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1200150"/>
            <a:ext cx="11144250" cy="23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근로자·고용주 가입을 지원하며, 근로자는 국적을 선택하면 해당 국가의 국기를 확인할 수 있습니다.</a:t>
            </a:r>
          </a:p>
        </p:txBody>
      </p:sp>
      <p:sp>
        <p:nvSpPr>
          <p:cNvPr id="6" name="s4-e6">
            <a:extLst xmlns:a="http://schemas.openxmlformats.org/drawingml/2006/main">
              <a:ext uri="{FF2B5EF4-FFF2-40B4-BE49-F238E27FC236}">
                <a16:creationId xmlns:a16="http://schemas.microsoft.com/office/drawing/2014/main" id="{25B7D562-FA2E-4717-9E5F-18E245ED7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81763"/>
            <a:ext cx="11125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2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s4-e7">
            <a:extLst xmlns:a="http://schemas.openxmlformats.org/drawingml/2006/main">
              <a:ext uri="{FF2B5EF4-FFF2-40B4-BE49-F238E27FC236}">
                <a16:creationId xmlns:a16="http://schemas.microsoft.com/office/drawing/2014/main" id="{22460949-E316-4996-BE07-2B3B6A78E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581775"/>
            <a:ext cx="4462611" cy="1381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2026.11.06 회원가입 실제 화면 · 필수 동의 후 입력 화면만 확인했으며 가입은 제출하지 않았습니다.</a:t>
            </a:r>
          </a:p>
        </p:txBody>
      </p:sp>
      <p:sp>
        <p:nvSpPr>
          <p:cNvPr id="8" name="s4-e8">
            <a:extLst xmlns:a="http://schemas.openxmlformats.org/drawingml/2006/main">
              <a:ext uri="{FF2B5EF4-FFF2-40B4-BE49-F238E27FC236}">
                <a16:creationId xmlns:a16="http://schemas.microsoft.com/office/drawing/2014/main" id="{B176509F-53B3-4F95-8702-0197A211A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3775" y="6572250"/>
            <a:ext cx="536493" cy="1519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rPr>
              <a:t>04 / 17</a:t>
            </a:r>
          </a:p>
        </p:txBody>
      </p:sp>
      <p:sp>
        <p:nvSpPr>
          <p:cNvPr id="9" name="s4-e9">
            <a:extLst xmlns:a="http://schemas.openxmlformats.org/drawingml/2006/main">
              <a:ext uri="{FF2B5EF4-FFF2-40B4-BE49-F238E27FC236}">
                <a16:creationId xmlns:a16="http://schemas.microsoft.com/office/drawing/2014/main" id="{19516744-7986-468C-B251-C6331FC0A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752600"/>
            <a:ext cx="1804690" cy="3038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6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6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6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6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6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6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6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6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6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6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rPr>
              <a:t>약관과 선택 동의</a:t>
            </a:r>
          </a:p>
        </p:txBody>
      </p:sp>
      <p:sp>
        <p:nvSpPr>
          <p:cNvPr id="10" name="s4-e10">
            <a:extLst xmlns:a="http://schemas.openxmlformats.org/drawingml/2006/main">
              <a:ext uri="{FF2B5EF4-FFF2-40B4-BE49-F238E27FC236}">
                <a16:creationId xmlns:a16="http://schemas.microsoft.com/office/drawing/2014/main" id="{FDCA6AAD-473B-4D01-B266-C19E66758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1752600"/>
            <a:ext cx="2014240" cy="3038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6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6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6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6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6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6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6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6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6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6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rPr>
              <a:t>근로자 국적과 국기</a:t>
            </a:r>
          </a:p>
        </p:txBody>
      </p:sp>
      <p:sp>
        <p:nvSpPr>
          <p:cNvPr id="11" name="s4-e11">
            <a:extLst xmlns:a="http://schemas.openxmlformats.org/drawingml/2006/main">
              <a:ext uri="{FF2B5EF4-FFF2-40B4-BE49-F238E27FC236}">
                <a16:creationId xmlns:a16="http://schemas.microsoft.com/office/drawing/2014/main" id="{F1BE6A05-7FC9-41C8-AFFE-6920C5E52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94260" y="2124075"/>
            <a:ext cx="2574179" cy="3295650"/>
          </a:xfrm>
          <a:prstGeom xmlns:a="http://schemas.openxmlformats.org/drawingml/2006/main" prst="roundRect">
            <a:avLst>
              <a:gd name="adj" fmla="val 333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D5"/>
            </a:solidFill>
            <a:prstDash val="solid"/>
          </a:ln>
        </p:spPr>
      </p:sp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AEE2730-A135-4607-AEB7-A99DCEBDD39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b17727312004cb1"/>
          <a:stretch xmlns:a="http://schemas.openxmlformats.org/drawingml/2006/main"/>
        </p:blipFill>
        <p:spPr>
          <a:xfrm xmlns:a="http://schemas.openxmlformats.org/drawingml/2006/main">
            <a:off x="1913310" y="2143125"/>
            <a:ext cx="2536079" cy="3257550"/>
          </a:xfrm>
          <a:prstGeom xmlns:a="http://schemas.openxmlformats.org/drawingml/2006/main" prst="rect">
            <a:avLst/>
          </a:prstGeom>
        </p:spPr>
      </p:pic>
      <p:sp>
        <p:nvSpPr>
          <p:cNvPr id="13" name="s4-e13">
            <a:extLst xmlns:a="http://schemas.openxmlformats.org/drawingml/2006/main">
              <a:ext uri="{FF2B5EF4-FFF2-40B4-BE49-F238E27FC236}">
                <a16:creationId xmlns:a16="http://schemas.microsoft.com/office/drawing/2014/main" id="{01DF0773-576F-47A7-8AF2-221898B8C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9063" y="2124075"/>
            <a:ext cx="2524125" cy="3295650"/>
          </a:xfrm>
          <a:prstGeom xmlns:a="http://schemas.openxmlformats.org/drawingml/2006/main" prst="roundRect">
            <a:avLst>
              <a:gd name="adj" fmla="val 339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D5"/>
            </a:solidFill>
            <a:prstDash val="solid"/>
          </a:ln>
        </p:spPr>
      </p:sp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6F8F7B3-81EC-48EE-8263-DFFC3921559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c6fa242be8e4311"/>
          <a:stretch xmlns:a="http://schemas.openxmlformats.org/drawingml/2006/main"/>
        </p:blipFill>
        <p:spPr>
          <a:xfrm xmlns:a="http://schemas.openxmlformats.org/drawingml/2006/main">
            <a:off x="7758113" y="2143125"/>
            <a:ext cx="2486025" cy="3257550"/>
          </a:xfrm>
          <a:prstGeom xmlns:a="http://schemas.openxmlformats.org/drawingml/2006/main" prst="rect">
            <a:avLst/>
          </a:prstGeom>
        </p:spPr>
      </p:pic>
      <p:sp>
        <p:nvSpPr>
          <p:cNvPr id="15" name="s4-e15">
            <a:extLst xmlns:a="http://schemas.openxmlformats.org/drawingml/2006/main">
              <a:ext uri="{FF2B5EF4-FFF2-40B4-BE49-F238E27FC236}">
                <a16:creationId xmlns:a16="http://schemas.microsoft.com/office/drawing/2014/main" id="{2A6C7338-0190-49F4-A56C-2C91F85D5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572125"/>
            <a:ext cx="5248275" cy="23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필수 약관·개인정보 동의와 선택 마케팅 동의를</a:t>
            </a:r>
          </a:p>
        </p:txBody>
      </p:sp>
      <p:sp>
        <p:nvSpPr>
          <p:cNvPr id="16" name="s4-e16">
            <a:extLst xmlns:a="http://schemas.openxmlformats.org/drawingml/2006/main">
              <a:ext uri="{FF2B5EF4-FFF2-40B4-BE49-F238E27FC236}">
                <a16:creationId xmlns:a16="http://schemas.microsoft.com/office/drawing/2014/main" id="{FC70D808-6468-4214-84C3-E94C89D7F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823109"/>
            <a:ext cx="5248275" cy="23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구분합니다. 전체 동의에는 선택 항목도 포함됩니다.</a:t>
            </a:r>
          </a:p>
        </p:txBody>
      </p:sp>
      <p:sp>
        <p:nvSpPr>
          <p:cNvPr id="17" name="s4-e17">
            <a:extLst xmlns:a="http://schemas.openxmlformats.org/drawingml/2006/main">
              <a:ext uri="{FF2B5EF4-FFF2-40B4-BE49-F238E27FC236}">
                <a16:creationId xmlns:a16="http://schemas.microsoft.com/office/drawing/2014/main" id="{2252CCF6-4060-4979-9F17-597B5BFEE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5572125"/>
            <a:ext cx="5248275" cy="23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국적 선택에 맞춰 국기를 표시합니다.</a:t>
            </a:r>
          </a:p>
        </p:txBody>
      </p:sp>
      <p:sp>
        <p:nvSpPr>
          <p:cNvPr id="18" name="s4-e18">
            <a:extLst xmlns:a="http://schemas.openxmlformats.org/drawingml/2006/main">
              <a:ext uri="{FF2B5EF4-FFF2-40B4-BE49-F238E27FC236}">
                <a16:creationId xmlns:a16="http://schemas.microsoft.com/office/drawing/2014/main" id="{644B8826-A486-4FE2-8E82-E2B764376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5823109"/>
            <a:ext cx="5248275" cy="23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이름·이메일·비밀번호와 선택 휴대폰 번호를 입력합니다.</a:t>
            </a:r>
          </a:p>
        </p:txBody>
      </p:sp>
    </p:spTree>
    <p:extLst>
      <p:ext uri="{BB962C8B-B14F-4D97-AF65-F5344CB8AC3E}">
        <p14:creationId xmlns:p14="http://schemas.microsoft.com/office/powerpoint/2010/main" val="191601773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3" name="s5-e1">
            <a:extLst xmlns:a="http://schemas.openxmlformats.org/drawingml/2006/main">
              <a:ext uri="{FF2B5EF4-FFF2-40B4-BE49-F238E27FC236}">
                <a16:creationId xmlns:a16="http://schemas.microsoft.com/office/drawing/2014/main" id="{65F48FA0-5519-4E8A-8464-5F1AEDE88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261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s5-e2">
            <a:extLst xmlns:a="http://schemas.openxmlformats.org/drawingml/2006/main">
              <a:ext uri="{FF2B5EF4-FFF2-40B4-BE49-F238E27FC236}">
                <a16:creationId xmlns:a16="http://schemas.microsoft.com/office/drawing/2014/main" id="{2A0E097E-A1FB-43BF-8EC1-7757D95AB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66700"/>
            <a:ext cx="685800" cy="17954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975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975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975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975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975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975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975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975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975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975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975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pPr>
            <a:r>
              <a:rPr sz="975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rPr>
              <a:t>계절이음</a:t>
            </a:r>
          </a:p>
        </p:txBody>
      </p:sp>
      <p:sp>
        <p:nvSpPr>
          <p:cNvPr id="3" name="s5-e3">
            <a:extLst xmlns:a="http://schemas.openxmlformats.org/drawingml/2006/main">
              <a:ext uri="{FF2B5EF4-FFF2-40B4-BE49-F238E27FC236}">
                <a16:creationId xmlns:a16="http://schemas.microsoft.com/office/drawing/2014/main" id="{FD495A3B-5EF5-4CE8-BD61-1916224DF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85750"/>
            <a:ext cx="751210" cy="1519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82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82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82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82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82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82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82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82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82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82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rPr>
              <a:t>서비스 소개</a:t>
            </a:r>
          </a:p>
        </p:txBody>
      </p:sp>
      <p:sp>
        <p:nvSpPr>
          <p:cNvPr id="4" name="s5-e4">
            <a:extLst xmlns:a="http://schemas.openxmlformats.org/drawingml/2006/main">
              <a:ext uri="{FF2B5EF4-FFF2-40B4-BE49-F238E27FC236}">
                <a16:creationId xmlns:a16="http://schemas.microsoft.com/office/drawing/2014/main" id="{C31498CA-7C49-44F2-948E-C00F4CE07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85800"/>
            <a:ext cx="6673825" cy="46958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5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25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25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25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25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25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25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25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25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25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5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인력 요청에서 보고까지, 기록을 이어 갑니다</a:t>
            </a:r>
          </a:p>
        </p:txBody>
      </p:sp>
      <p:sp>
        <p:nvSpPr>
          <p:cNvPr id="5" name="s5-e5">
            <a:extLst xmlns:a="http://schemas.openxmlformats.org/drawingml/2006/main">
              <a:ext uri="{FF2B5EF4-FFF2-40B4-BE49-F238E27FC236}">
                <a16:creationId xmlns:a16="http://schemas.microsoft.com/office/drawing/2014/main" id="{F7080ECF-A53D-48D4-86BB-2BC2F75DD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1200150"/>
            <a:ext cx="11144250" cy="23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rPr>
              <a:t>대표 이용 흐름입니다. 서류·체류 검토와 다국어 소통은 각 단계의 업무를 지원합니다.</a:t>
            </a:r>
          </a:p>
        </p:txBody>
      </p:sp>
      <p:sp>
        <p:nvSpPr>
          <p:cNvPr id="6" name="s5-e6">
            <a:extLst xmlns:a="http://schemas.openxmlformats.org/drawingml/2006/main">
              <a:ext uri="{FF2B5EF4-FFF2-40B4-BE49-F238E27FC236}">
                <a16:creationId xmlns:a16="http://schemas.microsoft.com/office/drawing/2014/main" id="{38E946E3-224F-47B7-BCEC-20A0DDA45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81763"/>
            <a:ext cx="11125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6513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s5-e7">
            <a:extLst xmlns:a="http://schemas.openxmlformats.org/drawingml/2006/main">
              <a:ext uri="{FF2B5EF4-FFF2-40B4-BE49-F238E27FC236}">
                <a16:creationId xmlns:a16="http://schemas.microsoft.com/office/drawing/2014/main" id="{A8F4674D-7864-4056-B574-69F4FCB71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581775"/>
            <a:ext cx="875854" cy="1381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750" b="0">
                <a:solidFill>
                  <a:srgbClr val="ADBEA7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750" b="0">
                <a:solidFill>
                  <a:srgbClr val="ADBEA7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750" b="0">
                <a:solidFill>
                  <a:srgbClr val="ADBEA7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750" b="0">
                <a:solidFill>
                  <a:srgbClr val="ADBEA7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750" b="0">
                <a:solidFill>
                  <a:srgbClr val="ADBEA7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750" b="0">
                <a:solidFill>
                  <a:srgbClr val="ADBEA7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750" b="0">
                <a:solidFill>
                  <a:srgbClr val="ADBEA7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750" b="0">
                <a:solidFill>
                  <a:srgbClr val="ADBEA7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750" b="0">
                <a:solidFill>
                  <a:srgbClr val="ADBEA7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750" b="0">
                <a:solidFill>
                  <a:srgbClr val="ADBEA7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750" b="0">
                <a:solidFill>
                  <a:srgbClr val="ADBEA7"/>
                </a:solidFill>
                <a:latin typeface="Malgun Gothic"/>
                <a:ea typeface="Malgun Gothic"/>
                <a:cs typeface="Malgun Gothic"/>
              </a:defRPr>
            </a:pPr>
            <a:r>
              <a:rPr sz="750" b="0">
                <a:solidFill>
                  <a:srgbClr val="ADBEA7"/>
                </a:solidFill>
                <a:latin typeface="Malgun Gothic"/>
                <a:ea typeface="Malgun Gothic"/>
                <a:cs typeface="Malgun Gothic"/>
              </a:rPr>
              <a:t>2026.11.06 기준</a:t>
            </a:r>
          </a:p>
        </p:txBody>
      </p:sp>
      <p:sp>
        <p:nvSpPr>
          <p:cNvPr id="8" name="s5-e8">
            <a:extLst xmlns:a="http://schemas.openxmlformats.org/drawingml/2006/main">
              <a:ext uri="{FF2B5EF4-FFF2-40B4-BE49-F238E27FC236}">
                <a16:creationId xmlns:a16="http://schemas.microsoft.com/office/drawing/2014/main" id="{687413C1-47A3-4859-BB7A-89612F20B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3775" y="6572250"/>
            <a:ext cx="536493" cy="1519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825" b="0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825" b="0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825" b="0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825" b="0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825" b="0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825" b="0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825" b="0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825" b="0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825" b="0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825" b="0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0">
                <a:solidFill>
                  <a:srgbClr val="B6D990"/>
                </a:solidFill>
                <a:latin typeface="Malgun Gothic"/>
                <a:ea typeface="Malgun Gothic"/>
                <a:cs typeface="Malgun Gothic"/>
              </a:rPr>
              <a:t>05 / 17</a:t>
            </a:r>
          </a:p>
        </p:txBody>
      </p:sp>
      <p:sp>
        <p:nvSpPr>
          <p:cNvPr id="9" name="s5-e9">
            <a:extLst xmlns:a="http://schemas.openxmlformats.org/drawingml/2006/main">
              <a:ext uri="{FF2B5EF4-FFF2-40B4-BE49-F238E27FC236}">
                <a16:creationId xmlns:a16="http://schemas.microsoft.com/office/drawing/2014/main" id="{AF58919C-DCD3-45DF-ABA5-613625187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743200"/>
            <a:ext cx="10572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7614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s5-e10">
            <a:extLst xmlns:a="http://schemas.openxmlformats.org/drawingml/2006/main">
              <a:ext uri="{FF2B5EF4-FFF2-40B4-BE49-F238E27FC236}">
                <a16:creationId xmlns:a16="http://schemas.microsoft.com/office/drawing/2014/main" id="{BF448C28-FE1F-48D1-8AF8-EE8EDA37C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152650"/>
            <a:ext cx="676275" cy="23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75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75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75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75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75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75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75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75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75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rPr>
              <a:t>고용주</a:t>
            </a:r>
          </a:p>
        </p:txBody>
      </p:sp>
      <p:sp>
        <p:nvSpPr>
          <p:cNvPr id="11" name="s5-e11">
            <a:extLst xmlns:a="http://schemas.openxmlformats.org/drawingml/2006/main">
              <a:ext uri="{FF2B5EF4-FFF2-40B4-BE49-F238E27FC236}">
                <a16:creationId xmlns:a16="http://schemas.microsoft.com/office/drawing/2014/main" id="{FD5A966D-C88A-4612-BF6C-B501E2932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552700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6D99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s5-e12">
            <a:extLst xmlns:a="http://schemas.openxmlformats.org/drawingml/2006/main">
              <a:ext uri="{FF2B5EF4-FFF2-40B4-BE49-F238E27FC236}">
                <a16:creationId xmlns:a16="http://schemas.microsoft.com/office/drawing/2014/main" id="{970DB452-7C03-468E-AF5F-3E2E189CE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38425"/>
            <a:ext cx="367159" cy="2209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12261C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00" b="1">
                <a:solidFill>
                  <a:srgbClr val="12261C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00" b="1">
                <a:solidFill>
                  <a:srgbClr val="12261C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00" b="1">
                <a:solidFill>
                  <a:srgbClr val="12261C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00" b="1">
                <a:solidFill>
                  <a:srgbClr val="12261C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00" b="1">
                <a:solidFill>
                  <a:srgbClr val="12261C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00" b="1">
                <a:solidFill>
                  <a:srgbClr val="12261C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00" b="1">
                <a:solidFill>
                  <a:srgbClr val="12261C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00" b="1">
                <a:solidFill>
                  <a:srgbClr val="12261C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00" b="1">
                <a:solidFill>
                  <a:srgbClr val="12261C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12261C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12261C"/>
                </a:solidFill>
                <a:latin typeface="Malgun Gothic"/>
                <a:ea typeface="Malgun Gothic"/>
                <a:cs typeface="Malgun Gothic"/>
              </a:rPr>
              <a:t>01</a:t>
            </a:r>
          </a:p>
        </p:txBody>
      </p:sp>
      <p:sp>
        <p:nvSpPr>
          <p:cNvPr id="13" name="s5-e13">
            <a:extLst xmlns:a="http://schemas.openxmlformats.org/drawingml/2006/main">
              <a:ext uri="{FF2B5EF4-FFF2-40B4-BE49-F238E27FC236}">
                <a16:creationId xmlns:a16="http://schemas.microsoft.com/office/drawing/2014/main" id="{E89EC6F4-05E1-4080-AB1A-CEBA4BC18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267075"/>
            <a:ext cx="1143819" cy="31765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7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7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7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7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7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7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7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7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7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17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인력 요청</a:t>
            </a:r>
          </a:p>
        </p:txBody>
      </p:sp>
      <p:sp>
        <p:nvSpPr>
          <p:cNvPr id="14" name="s5-e14">
            <a:extLst xmlns:a="http://schemas.openxmlformats.org/drawingml/2006/main">
              <a:ext uri="{FF2B5EF4-FFF2-40B4-BE49-F238E27FC236}">
                <a16:creationId xmlns:a16="http://schemas.microsoft.com/office/drawing/2014/main" id="{14E6AA10-94C2-4721-A93F-6B71920DC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714750"/>
            <a:ext cx="2105025" cy="23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rPr>
              <a:t>기간·인원·작업·장소를</a:t>
            </a:r>
          </a:p>
        </p:txBody>
      </p:sp>
      <p:sp>
        <p:nvSpPr>
          <p:cNvPr id="15" name="s5-e15">
            <a:extLst xmlns:a="http://schemas.openxmlformats.org/drawingml/2006/main">
              <a:ext uri="{FF2B5EF4-FFF2-40B4-BE49-F238E27FC236}">
                <a16:creationId xmlns:a16="http://schemas.microsoft.com/office/drawing/2014/main" id="{DD014F76-0BA2-4738-B486-4F69CFB39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965734"/>
            <a:ext cx="2105025" cy="23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rPr>
              <a:t>입력하고 요청합니다.</a:t>
            </a:r>
          </a:p>
        </p:txBody>
      </p:sp>
      <p:sp>
        <p:nvSpPr>
          <p:cNvPr id="16" name="s5-e16">
            <a:extLst xmlns:a="http://schemas.openxmlformats.org/drawingml/2006/main">
              <a:ext uri="{FF2B5EF4-FFF2-40B4-BE49-F238E27FC236}">
                <a16:creationId xmlns:a16="http://schemas.microsoft.com/office/drawing/2014/main" id="{46163C09-1AFF-443E-924B-2A0CA9BFD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0350" y="2152650"/>
            <a:ext cx="514350" cy="23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75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75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75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75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75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75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75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75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75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rPr>
              <a:t>농협</a:t>
            </a:r>
          </a:p>
        </p:txBody>
      </p:sp>
      <p:sp>
        <p:nvSpPr>
          <p:cNvPr id="17" name="s5-e17">
            <a:extLst xmlns:a="http://schemas.openxmlformats.org/drawingml/2006/main">
              <a:ext uri="{FF2B5EF4-FFF2-40B4-BE49-F238E27FC236}">
                <a16:creationId xmlns:a16="http://schemas.microsoft.com/office/drawing/2014/main" id="{FA51D9AD-CBAE-42AE-8D05-120B8B9AE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0350" y="2552700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6D99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s5-e18">
            <a:extLst xmlns:a="http://schemas.openxmlformats.org/drawingml/2006/main">
              <a:ext uri="{FF2B5EF4-FFF2-40B4-BE49-F238E27FC236}">
                <a16:creationId xmlns:a16="http://schemas.microsoft.com/office/drawing/2014/main" id="{FAD3257E-7FCE-4BB7-933B-B1F6711F2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638425"/>
            <a:ext cx="367159" cy="2209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12261C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00" b="1">
                <a:solidFill>
                  <a:srgbClr val="12261C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00" b="1">
                <a:solidFill>
                  <a:srgbClr val="12261C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00" b="1">
                <a:solidFill>
                  <a:srgbClr val="12261C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00" b="1">
                <a:solidFill>
                  <a:srgbClr val="12261C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00" b="1">
                <a:solidFill>
                  <a:srgbClr val="12261C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00" b="1">
                <a:solidFill>
                  <a:srgbClr val="12261C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00" b="1">
                <a:solidFill>
                  <a:srgbClr val="12261C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00" b="1">
                <a:solidFill>
                  <a:srgbClr val="12261C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00" b="1">
                <a:solidFill>
                  <a:srgbClr val="12261C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12261C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12261C"/>
                </a:solidFill>
                <a:latin typeface="Malgun Gothic"/>
                <a:ea typeface="Malgun Gothic"/>
                <a:cs typeface="Malgun Gothic"/>
              </a:rPr>
              <a:t>02</a:t>
            </a:r>
          </a:p>
        </p:txBody>
      </p:sp>
      <p:sp>
        <p:nvSpPr>
          <p:cNvPr id="19" name="s5-e19">
            <a:extLst xmlns:a="http://schemas.openxmlformats.org/drawingml/2006/main">
              <a:ext uri="{FF2B5EF4-FFF2-40B4-BE49-F238E27FC236}">
                <a16:creationId xmlns:a16="http://schemas.microsoft.com/office/drawing/2014/main" id="{A654E690-4D2F-4547-A27A-8AE9DD69B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0350" y="3267075"/>
            <a:ext cx="1362894" cy="31765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7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7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7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7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7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7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7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7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7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17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근로자 배정</a:t>
            </a:r>
          </a:p>
        </p:txBody>
      </p:sp>
      <p:sp>
        <p:nvSpPr>
          <p:cNvPr id="20" name="s5-e20">
            <a:extLst xmlns:a="http://schemas.openxmlformats.org/drawingml/2006/main">
              <a:ext uri="{FF2B5EF4-FFF2-40B4-BE49-F238E27FC236}">
                <a16:creationId xmlns:a16="http://schemas.microsoft.com/office/drawing/2014/main" id="{87433CE0-87F6-4AA8-80F9-20ED9A86A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0350" y="3714750"/>
            <a:ext cx="2105025" cy="23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rPr>
              <a:t>중복 일정과 체류기간을</a:t>
            </a:r>
          </a:p>
        </p:txBody>
      </p:sp>
      <p:sp>
        <p:nvSpPr>
          <p:cNvPr id="21" name="s5-e21">
            <a:extLst xmlns:a="http://schemas.openxmlformats.org/drawingml/2006/main">
              <a:ext uri="{FF2B5EF4-FFF2-40B4-BE49-F238E27FC236}">
                <a16:creationId xmlns:a16="http://schemas.microsoft.com/office/drawing/2014/main" id="{1860BBED-9CCF-4C80-AE72-8CC184609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0350" y="3965734"/>
            <a:ext cx="2105025" cy="23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rPr>
              <a:t>확인하고 확정합니다.</a:t>
            </a:r>
          </a:p>
        </p:txBody>
      </p:sp>
      <p:sp>
        <p:nvSpPr>
          <p:cNvPr id="22" name="s5-e22">
            <a:extLst xmlns:a="http://schemas.openxmlformats.org/drawingml/2006/main">
              <a:ext uri="{FF2B5EF4-FFF2-40B4-BE49-F238E27FC236}">
                <a16:creationId xmlns:a16="http://schemas.microsoft.com/office/drawing/2014/main" id="{BC1F6012-6C80-4934-84BB-37AFEC23B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67300" y="2152650"/>
            <a:ext cx="676275" cy="23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75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75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75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75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75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75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75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75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75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rPr>
              <a:t>근로자</a:t>
            </a:r>
          </a:p>
        </p:txBody>
      </p:sp>
      <p:sp>
        <p:nvSpPr>
          <p:cNvPr id="23" name="s5-e23">
            <a:extLst xmlns:a="http://schemas.openxmlformats.org/drawingml/2006/main">
              <a:ext uri="{FF2B5EF4-FFF2-40B4-BE49-F238E27FC236}">
                <a16:creationId xmlns:a16="http://schemas.microsoft.com/office/drawing/2014/main" id="{1D9D1300-1DFE-4F59-B2BD-0E8241715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67300" y="2552700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6D99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s5-e24">
            <a:extLst xmlns:a="http://schemas.openxmlformats.org/drawingml/2006/main">
              <a:ext uri="{FF2B5EF4-FFF2-40B4-BE49-F238E27FC236}">
                <a16:creationId xmlns:a16="http://schemas.microsoft.com/office/drawing/2014/main" id="{911F3C5F-6130-401D-96C0-B30C0E93A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2638425"/>
            <a:ext cx="367159" cy="2209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12261C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00" b="1">
                <a:solidFill>
                  <a:srgbClr val="12261C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00" b="1">
                <a:solidFill>
                  <a:srgbClr val="12261C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00" b="1">
                <a:solidFill>
                  <a:srgbClr val="12261C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00" b="1">
                <a:solidFill>
                  <a:srgbClr val="12261C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00" b="1">
                <a:solidFill>
                  <a:srgbClr val="12261C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00" b="1">
                <a:solidFill>
                  <a:srgbClr val="12261C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00" b="1">
                <a:solidFill>
                  <a:srgbClr val="12261C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00" b="1">
                <a:solidFill>
                  <a:srgbClr val="12261C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00" b="1">
                <a:solidFill>
                  <a:srgbClr val="12261C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12261C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12261C"/>
                </a:solidFill>
                <a:latin typeface="Malgun Gothic"/>
                <a:ea typeface="Malgun Gothic"/>
                <a:cs typeface="Malgun Gothic"/>
              </a:rPr>
              <a:t>03</a:t>
            </a:r>
          </a:p>
        </p:txBody>
      </p:sp>
      <p:sp>
        <p:nvSpPr>
          <p:cNvPr id="25" name="s5-e25">
            <a:extLst xmlns:a="http://schemas.openxmlformats.org/drawingml/2006/main">
              <a:ext uri="{FF2B5EF4-FFF2-40B4-BE49-F238E27FC236}">
                <a16:creationId xmlns:a16="http://schemas.microsoft.com/office/drawing/2014/main" id="{4C4E8F2B-0485-4A49-9A5E-F01EFF2EA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67300" y="3267075"/>
            <a:ext cx="1534153" cy="31765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7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7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7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7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7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7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7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7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7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17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현장 QR 등록</a:t>
            </a:r>
          </a:p>
        </p:txBody>
      </p:sp>
      <p:sp>
        <p:nvSpPr>
          <p:cNvPr id="26" name="s5-e26">
            <a:extLst xmlns:a="http://schemas.openxmlformats.org/drawingml/2006/main">
              <a:ext uri="{FF2B5EF4-FFF2-40B4-BE49-F238E27FC236}">
                <a16:creationId xmlns:a16="http://schemas.microsoft.com/office/drawing/2014/main" id="{1663CA5E-E8EE-46C1-81F0-098F987DE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67300" y="3714750"/>
            <a:ext cx="2105025" cy="23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rPr>
              <a:t>사업장·식당·기숙사에서</a:t>
            </a:r>
          </a:p>
        </p:txBody>
      </p:sp>
      <p:sp>
        <p:nvSpPr>
          <p:cNvPr id="27" name="s5-e27">
            <a:extLst xmlns:a="http://schemas.openxmlformats.org/drawingml/2006/main">
              <a:ext uri="{FF2B5EF4-FFF2-40B4-BE49-F238E27FC236}">
                <a16:creationId xmlns:a16="http://schemas.microsoft.com/office/drawing/2014/main" id="{288132F0-3389-4B7A-B149-41ED3F59D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67300" y="3965734"/>
            <a:ext cx="2105025" cy="23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rPr>
              <a:t>본인의 기록을 남깁니다.</a:t>
            </a:r>
          </a:p>
        </p:txBody>
      </p:sp>
      <p:sp>
        <p:nvSpPr>
          <p:cNvPr id="28" name="s5-e28">
            <a:extLst xmlns:a="http://schemas.openxmlformats.org/drawingml/2006/main">
              <a:ext uri="{FF2B5EF4-FFF2-40B4-BE49-F238E27FC236}">
                <a16:creationId xmlns:a16="http://schemas.microsoft.com/office/drawing/2014/main" id="{C10BE538-FDC9-4C8F-AFAC-050B5AA52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2152650"/>
            <a:ext cx="1042504" cy="23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75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75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75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75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75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75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75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75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75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rPr>
              <a:t>고용주·농협</a:t>
            </a:r>
          </a:p>
        </p:txBody>
      </p:sp>
      <p:sp>
        <p:nvSpPr>
          <p:cNvPr id="29" name="s5-e29">
            <a:extLst xmlns:a="http://schemas.openxmlformats.org/drawingml/2006/main">
              <a:ext uri="{FF2B5EF4-FFF2-40B4-BE49-F238E27FC236}">
                <a16:creationId xmlns:a16="http://schemas.microsoft.com/office/drawing/2014/main" id="{E2F4B336-D7F8-4CD5-96D1-D04B5EB01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2552700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6D99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s5-e30">
            <a:extLst xmlns:a="http://schemas.openxmlformats.org/drawingml/2006/main">
              <a:ext uri="{FF2B5EF4-FFF2-40B4-BE49-F238E27FC236}">
                <a16:creationId xmlns:a16="http://schemas.microsoft.com/office/drawing/2014/main" id="{82F236AD-056E-4342-BFD5-6311C30C5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0450" y="2638425"/>
            <a:ext cx="367159" cy="2209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12261C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00" b="1">
                <a:solidFill>
                  <a:srgbClr val="12261C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00" b="1">
                <a:solidFill>
                  <a:srgbClr val="12261C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00" b="1">
                <a:solidFill>
                  <a:srgbClr val="12261C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00" b="1">
                <a:solidFill>
                  <a:srgbClr val="12261C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00" b="1">
                <a:solidFill>
                  <a:srgbClr val="12261C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00" b="1">
                <a:solidFill>
                  <a:srgbClr val="12261C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00" b="1">
                <a:solidFill>
                  <a:srgbClr val="12261C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00" b="1">
                <a:solidFill>
                  <a:srgbClr val="12261C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00" b="1">
                <a:solidFill>
                  <a:srgbClr val="12261C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12261C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12261C"/>
                </a:solidFill>
                <a:latin typeface="Malgun Gothic"/>
                <a:ea typeface="Malgun Gothic"/>
                <a:cs typeface="Malgun Gothic"/>
              </a:rPr>
              <a:t>04</a:t>
            </a:r>
          </a:p>
        </p:txBody>
      </p:sp>
      <p:sp>
        <p:nvSpPr>
          <p:cNvPr id="31" name="s5-e31">
            <a:extLst xmlns:a="http://schemas.openxmlformats.org/drawingml/2006/main">
              <a:ext uri="{FF2B5EF4-FFF2-40B4-BE49-F238E27FC236}">
                <a16:creationId xmlns:a16="http://schemas.microsoft.com/office/drawing/2014/main" id="{A9D66E5B-D694-4C7D-8BB0-67CAABF52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3267075"/>
            <a:ext cx="1639305" cy="31765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7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7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7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7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7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7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7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7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7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17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근태 확인·정정</a:t>
            </a:r>
          </a:p>
        </p:txBody>
      </p:sp>
      <p:sp>
        <p:nvSpPr>
          <p:cNvPr id="32" name="s5-e32">
            <a:extLst xmlns:a="http://schemas.openxmlformats.org/drawingml/2006/main">
              <a:ext uri="{FF2B5EF4-FFF2-40B4-BE49-F238E27FC236}">
                <a16:creationId xmlns:a16="http://schemas.microsoft.com/office/drawing/2014/main" id="{718609C7-17F5-4844-A842-8A9D2ABF6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3714750"/>
            <a:ext cx="2105025" cy="23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rPr>
              <a:t>근무 기록을 확인하고</a:t>
            </a:r>
          </a:p>
        </p:txBody>
      </p:sp>
      <p:sp>
        <p:nvSpPr>
          <p:cNvPr id="33" name="s5-e33">
            <a:extLst xmlns:a="http://schemas.openxmlformats.org/drawingml/2006/main">
              <a:ext uri="{FF2B5EF4-FFF2-40B4-BE49-F238E27FC236}">
                <a16:creationId xmlns:a16="http://schemas.microsoft.com/office/drawing/2014/main" id="{C3D38929-AC52-4D44-ADD2-F7BFCCC57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3965734"/>
            <a:ext cx="2105025" cy="23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rPr>
              <a:t>요청된 정정을 검토합니다.</a:t>
            </a:r>
          </a:p>
        </p:txBody>
      </p:sp>
      <p:sp>
        <p:nvSpPr>
          <p:cNvPr id="34" name="s5-e34">
            <a:extLst xmlns:a="http://schemas.openxmlformats.org/drawingml/2006/main">
              <a:ext uri="{FF2B5EF4-FFF2-40B4-BE49-F238E27FC236}">
                <a16:creationId xmlns:a16="http://schemas.microsoft.com/office/drawing/2014/main" id="{5502A42A-8E98-46C2-9198-F5F00C2C8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0" y="2152650"/>
            <a:ext cx="1042504" cy="23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75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75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75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75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75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75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75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75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75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rPr>
              <a:t>공무원·농협</a:t>
            </a:r>
          </a:p>
        </p:txBody>
      </p:sp>
      <p:sp>
        <p:nvSpPr>
          <p:cNvPr id="35" name="s5-e35">
            <a:extLst xmlns:a="http://schemas.openxmlformats.org/drawingml/2006/main">
              <a:ext uri="{FF2B5EF4-FFF2-40B4-BE49-F238E27FC236}">
                <a16:creationId xmlns:a16="http://schemas.microsoft.com/office/drawing/2014/main" id="{8DA7A5B8-53B9-4796-ABF0-3879A2ED4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0" y="2552700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6D99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s5-e36">
            <a:extLst xmlns:a="http://schemas.openxmlformats.org/drawingml/2006/main">
              <a:ext uri="{FF2B5EF4-FFF2-40B4-BE49-F238E27FC236}">
                <a16:creationId xmlns:a16="http://schemas.microsoft.com/office/drawing/2014/main" id="{EC5A3192-F1F0-42F9-9B4E-BEC17E991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7400" y="2638425"/>
            <a:ext cx="367159" cy="2209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12261C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00" b="1">
                <a:solidFill>
                  <a:srgbClr val="12261C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00" b="1">
                <a:solidFill>
                  <a:srgbClr val="12261C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00" b="1">
                <a:solidFill>
                  <a:srgbClr val="12261C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00" b="1">
                <a:solidFill>
                  <a:srgbClr val="12261C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00" b="1">
                <a:solidFill>
                  <a:srgbClr val="12261C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00" b="1">
                <a:solidFill>
                  <a:srgbClr val="12261C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00" b="1">
                <a:solidFill>
                  <a:srgbClr val="12261C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00" b="1">
                <a:solidFill>
                  <a:srgbClr val="12261C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00" b="1">
                <a:solidFill>
                  <a:srgbClr val="12261C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12261C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12261C"/>
                </a:solidFill>
                <a:latin typeface="Malgun Gothic"/>
                <a:ea typeface="Malgun Gothic"/>
                <a:cs typeface="Malgun Gothic"/>
              </a:rPr>
              <a:t>05</a:t>
            </a:r>
          </a:p>
        </p:txBody>
      </p:sp>
      <p:sp>
        <p:nvSpPr>
          <p:cNvPr id="37" name="s5-e37">
            <a:extLst xmlns:a="http://schemas.openxmlformats.org/drawingml/2006/main">
              <a:ext uri="{FF2B5EF4-FFF2-40B4-BE49-F238E27FC236}">
                <a16:creationId xmlns:a16="http://schemas.microsoft.com/office/drawing/2014/main" id="{1FF21316-F69D-4DBE-ADE2-6A002B0ED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0" y="3267075"/>
            <a:ext cx="1362894" cy="31765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7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7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7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7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7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7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7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7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7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17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집계와 보고</a:t>
            </a:r>
          </a:p>
        </p:txBody>
      </p:sp>
      <p:sp>
        <p:nvSpPr>
          <p:cNvPr id="38" name="s5-e38">
            <a:extLst xmlns:a="http://schemas.openxmlformats.org/drawingml/2006/main">
              <a:ext uri="{FF2B5EF4-FFF2-40B4-BE49-F238E27FC236}">
                <a16:creationId xmlns:a16="http://schemas.microsoft.com/office/drawing/2014/main" id="{64901F59-153A-4631-ABC0-54B5BA960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0" y="3714750"/>
            <a:ext cx="2105025" cy="23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rPr>
              <a:t>기간·사업장별로 조회하고</a:t>
            </a:r>
          </a:p>
        </p:txBody>
      </p:sp>
      <p:sp>
        <p:nvSpPr>
          <p:cNvPr id="39" name="s5-e39">
            <a:extLst xmlns:a="http://schemas.openxmlformats.org/drawingml/2006/main">
              <a:ext uri="{FF2B5EF4-FFF2-40B4-BE49-F238E27FC236}">
                <a16:creationId xmlns:a16="http://schemas.microsoft.com/office/drawing/2014/main" id="{EB656A3A-B218-4804-AA59-C91E99199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0" y="3965734"/>
            <a:ext cx="2105025" cy="23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rPr>
              <a:t>CSV·인쇄/PDF로 출력합니다.</a:t>
            </a:r>
          </a:p>
        </p:txBody>
      </p:sp>
      <p:sp>
        <p:nvSpPr>
          <p:cNvPr id="40" name="s5-e40">
            <a:extLst xmlns:a="http://schemas.openxmlformats.org/drawingml/2006/main">
              <a:ext uri="{FF2B5EF4-FFF2-40B4-BE49-F238E27FC236}">
                <a16:creationId xmlns:a16="http://schemas.microsoft.com/office/drawing/2014/main" id="{7239ACAC-05DB-4B40-8BA5-1B0C3E2BD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153025"/>
            <a:ext cx="11125200" cy="80010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213B2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1" name="s5-e41">
            <a:extLst xmlns:a="http://schemas.openxmlformats.org/drawingml/2006/main">
              <a:ext uri="{FF2B5EF4-FFF2-40B4-BE49-F238E27FC236}">
                <a16:creationId xmlns:a16="http://schemas.microsoft.com/office/drawing/2014/main" id="{76FA55F5-036C-401B-8BF0-712D4676F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295900"/>
            <a:ext cx="10668000" cy="2486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E0EBD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350" b="0">
                <a:solidFill>
                  <a:srgbClr val="E0EBD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350" b="0">
                <a:solidFill>
                  <a:srgbClr val="E0EBD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350" b="0">
                <a:solidFill>
                  <a:srgbClr val="E0EBD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350" b="0">
                <a:solidFill>
                  <a:srgbClr val="E0EBD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350" b="0">
                <a:solidFill>
                  <a:srgbClr val="E0EBD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350" b="0">
                <a:solidFill>
                  <a:srgbClr val="E0EBD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350" b="0">
                <a:solidFill>
                  <a:srgbClr val="E0EBD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350" b="0">
                <a:solidFill>
                  <a:srgbClr val="E0EBD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350" b="0">
                <a:solidFill>
                  <a:srgbClr val="E0EBD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E0EBD9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0">
                <a:solidFill>
                  <a:srgbClr val="E0EBD9"/>
                </a:solidFill>
                <a:latin typeface="Malgun Gothic"/>
                <a:ea typeface="Malgun Gothic"/>
                <a:cs typeface="Malgun Gothic"/>
              </a:rPr>
              <a:t>같은 요청과 배정 정보를 고용주·농협·근로자의 일정 화면에 연결합니다.</a:t>
            </a:r>
          </a:p>
        </p:txBody>
      </p:sp>
      <p:sp>
        <p:nvSpPr>
          <p:cNvPr id="42" name="s5-e42">
            <a:extLst xmlns:a="http://schemas.openxmlformats.org/drawingml/2006/main">
              <a:ext uri="{FF2B5EF4-FFF2-40B4-BE49-F238E27FC236}">
                <a16:creationId xmlns:a16="http://schemas.microsoft.com/office/drawing/2014/main" id="{781E7517-C45B-41EC-9680-485CBD1E2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61648"/>
            <a:ext cx="10668000" cy="2486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E0EBD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350" b="0">
                <a:solidFill>
                  <a:srgbClr val="E0EBD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350" b="0">
                <a:solidFill>
                  <a:srgbClr val="E0EBD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350" b="0">
                <a:solidFill>
                  <a:srgbClr val="E0EBD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350" b="0">
                <a:solidFill>
                  <a:srgbClr val="E0EBD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350" b="0">
                <a:solidFill>
                  <a:srgbClr val="E0EBD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350" b="0">
                <a:solidFill>
                  <a:srgbClr val="E0EBD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350" b="0">
                <a:solidFill>
                  <a:srgbClr val="E0EBD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350" b="0">
                <a:solidFill>
                  <a:srgbClr val="E0EBD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350" b="0">
                <a:solidFill>
                  <a:srgbClr val="E0EBD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E0EBD9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0">
                <a:solidFill>
                  <a:srgbClr val="E0EBD9"/>
                </a:solidFill>
                <a:latin typeface="Malgun Gothic"/>
                <a:ea typeface="Malgun Gothic"/>
                <a:cs typeface="Malgun Gothic"/>
              </a:rPr>
              <a:t>근태 정정은 원본·변경값·사유·요청자·처리자·시각을 함께 남깁니다.</a:t>
            </a:r>
          </a:p>
        </p:txBody>
      </p:sp>
    </p:spTree>
    <p:extLst>
      <p:ext uri="{BB962C8B-B14F-4D97-AF65-F5344CB8AC3E}">
        <p14:creationId xmlns:p14="http://schemas.microsoft.com/office/powerpoint/2010/main" val="33368836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s6-e1">
            <a:extLst xmlns:a="http://schemas.openxmlformats.org/drawingml/2006/main">
              <a:ext uri="{FF2B5EF4-FFF2-40B4-BE49-F238E27FC236}">
                <a16:creationId xmlns:a16="http://schemas.microsoft.com/office/drawing/2014/main" id="{077FC64B-C786-4A3E-9339-31060E799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8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s6-e2">
            <a:extLst xmlns:a="http://schemas.openxmlformats.org/drawingml/2006/main">
              <a:ext uri="{FF2B5EF4-FFF2-40B4-BE49-F238E27FC236}">
                <a16:creationId xmlns:a16="http://schemas.microsoft.com/office/drawing/2014/main" id="{1E97C8C1-A6DC-4BFF-AD98-66EFBC1EF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66700"/>
            <a:ext cx="685800" cy="17954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pPr>
            <a:r>
              <a: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rPr>
              <a:t>계절이음</a:t>
            </a:r>
          </a:p>
        </p:txBody>
      </p:sp>
      <p:sp>
        <p:nvSpPr>
          <p:cNvPr id="3" name="s6-e3">
            <a:extLst xmlns:a="http://schemas.openxmlformats.org/drawingml/2006/main">
              <a:ext uri="{FF2B5EF4-FFF2-40B4-BE49-F238E27FC236}">
                <a16:creationId xmlns:a16="http://schemas.microsoft.com/office/drawing/2014/main" id="{7376137C-226E-4DEC-90A6-E8EB16231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85750"/>
            <a:ext cx="751210" cy="1519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서비스 소개</a:t>
            </a:r>
          </a:p>
        </p:txBody>
      </p:sp>
      <p:sp>
        <p:nvSpPr>
          <p:cNvPr id="4" name="s6-e4">
            <a:extLst xmlns:a="http://schemas.openxmlformats.org/drawingml/2006/main">
              <a:ext uri="{FF2B5EF4-FFF2-40B4-BE49-F238E27FC236}">
                <a16:creationId xmlns:a16="http://schemas.microsoft.com/office/drawing/2014/main" id="{6754A10C-2AC2-4499-B8FA-BE9141901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85800"/>
            <a:ext cx="7884468" cy="46958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pPr>
            <a:r>
              <a: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rPr>
              <a:t>고용주는 필요한 인력을 요청하고 일정을 확인합니다</a:t>
            </a:r>
          </a:p>
        </p:txBody>
      </p:sp>
      <p:sp>
        <p:nvSpPr>
          <p:cNvPr id="5" name="s6-e5">
            <a:extLst xmlns:a="http://schemas.openxmlformats.org/drawingml/2006/main">
              <a:ext uri="{FF2B5EF4-FFF2-40B4-BE49-F238E27FC236}">
                <a16:creationId xmlns:a16="http://schemas.microsoft.com/office/drawing/2014/main" id="{9500B347-A3BA-4A24-B1A9-E6699463E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1200150"/>
            <a:ext cx="11144250" cy="23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농업·어업·제조업·건설업·서비스업·기타 업종에 맞춰 사업장 명칭과 작업 예시를 표시합니다.</a:t>
            </a:r>
          </a:p>
        </p:txBody>
      </p:sp>
      <p:sp>
        <p:nvSpPr>
          <p:cNvPr id="6" name="s6-e6">
            <a:extLst xmlns:a="http://schemas.openxmlformats.org/drawingml/2006/main">
              <a:ext uri="{FF2B5EF4-FFF2-40B4-BE49-F238E27FC236}">
                <a16:creationId xmlns:a16="http://schemas.microsoft.com/office/drawing/2014/main" id="{53252FF4-B9D9-4113-8C12-EF6B85B6E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81763"/>
            <a:ext cx="11125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2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s6-e7">
            <a:extLst xmlns:a="http://schemas.openxmlformats.org/drawingml/2006/main">
              <a:ext uri="{FF2B5EF4-FFF2-40B4-BE49-F238E27FC236}">
                <a16:creationId xmlns:a16="http://schemas.microsoft.com/office/drawing/2014/main" id="{2A12F3CA-6772-43CE-ADB0-DF6128D83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581775"/>
            <a:ext cx="2736949" cy="1381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고용주 인력 요청 화면 · 실제 운영 사이트의 가상 시연 자료</a:t>
            </a:r>
          </a:p>
        </p:txBody>
      </p:sp>
      <p:sp>
        <p:nvSpPr>
          <p:cNvPr id="8" name="s6-e8">
            <a:extLst xmlns:a="http://schemas.openxmlformats.org/drawingml/2006/main">
              <a:ext uri="{FF2B5EF4-FFF2-40B4-BE49-F238E27FC236}">
                <a16:creationId xmlns:a16="http://schemas.microsoft.com/office/drawing/2014/main" id="{C8E7D4A4-5B47-410C-A17B-024FA80D9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3775" y="6572250"/>
            <a:ext cx="536493" cy="1519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rPr>
              <a:t>06 / 17</a:t>
            </a:r>
          </a:p>
        </p:txBody>
      </p:sp>
      <p:sp>
        <p:nvSpPr>
          <p:cNvPr id="9" name="s6-e9">
            <a:extLst xmlns:a="http://schemas.openxmlformats.org/drawingml/2006/main">
              <a:ext uri="{FF2B5EF4-FFF2-40B4-BE49-F238E27FC236}">
                <a16:creationId xmlns:a16="http://schemas.microsoft.com/office/drawing/2014/main" id="{232CA518-A3DB-4B08-A172-7DB48AFB5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824038"/>
            <a:ext cx="304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53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s6-e10">
            <a:extLst xmlns:a="http://schemas.openxmlformats.org/drawingml/2006/main">
              <a:ext uri="{FF2B5EF4-FFF2-40B4-BE49-F238E27FC236}">
                <a16:creationId xmlns:a16="http://schemas.microsoft.com/office/drawing/2014/main" id="{32472381-30D3-4CDD-BCAC-7E8AE4CBA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52625"/>
            <a:ext cx="2331393" cy="2900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rPr>
              <a:t>구체적인 조건으로 요청</a:t>
            </a:r>
          </a:p>
        </p:txBody>
      </p:sp>
      <p:sp>
        <p:nvSpPr>
          <p:cNvPr id="11" name="s6-e11">
            <a:extLst xmlns:a="http://schemas.openxmlformats.org/drawingml/2006/main">
              <a:ext uri="{FF2B5EF4-FFF2-40B4-BE49-F238E27FC236}">
                <a16:creationId xmlns:a16="http://schemas.microsoft.com/office/drawing/2014/main" id="{8E9AFA35-2D30-49DA-B577-3B42D6C09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95525"/>
            <a:ext cx="3057525" cy="23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기간, 인원, 작업, 장소, 근무 시간과</a:t>
            </a:r>
          </a:p>
        </p:txBody>
      </p:sp>
      <p:sp>
        <p:nvSpPr>
          <p:cNvPr id="12" name="s6-e12">
            <a:extLst xmlns:a="http://schemas.openxmlformats.org/drawingml/2006/main">
              <a:ext uri="{FF2B5EF4-FFF2-40B4-BE49-F238E27FC236}">
                <a16:creationId xmlns:a16="http://schemas.microsoft.com/office/drawing/2014/main" id="{7B4CD429-02A1-438A-9BE9-6F4A13F6D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546509"/>
            <a:ext cx="3057525" cy="23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숙소 제공 여부를 입력합니다.</a:t>
            </a:r>
          </a:p>
        </p:txBody>
      </p:sp>
      <p:sp>
        <p:nvSpPr>
          <p:cNvPr id="13" name="s6-e13">
            <a:extLst xmlns:a="http://schemas.openxmlformats.org/drawingml/2006/main">
              <a:ext uri="{FF2B5EF4-FFF2-40B4-BE49-F238E27FC236}">
                <a16:creationId xmlns:a16="http://schemas.microsoft.com/office/drawing/2014/main" id="{7E0781EA-A5B5-483D-A58E-DCC7BEF78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148013"/>
            <a:ext cx="304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53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s6-e14">
            <a:extLst xmlns:a="http://schemas.openxmlformats.org/drawingml/2006/main">
              <a:ext uri="{FF2B5EF4-FFF2-40B4-BE49-F238E27FC236}">
                <a16:creationId xmlns:a16="http://schemas.microsoft.com/office/drawing/2014/main" id="{5C4C8070-838D-42DB-994D-ED8C8CD3E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276600"/>
            <a:ext cx="1531293" cy="2900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rPr>
              <a:t>배정 결과 확인</a:t>
            </a:r>
          </a:p>
        </p:txBody>
      </p:sp>
      <p:sp>
        <p:nvSpPr>
          <p:cNvPr id="15" name="s6-e15">
            <a:extLst xmlns:a="http://schemas.openxmlformats.org/drawingml/2006/main">
              <a:ext uri="{FF2B5EF4-FFF2-40B4-BE49-F238E27FC236}">
                <a16:creationId xmlns:a16="http://schemas.microsoft.com/office/drawing/2014/main" id="{827F6356-D6D2-42BD-9A9C-C75540766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3057525" cy="23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확정된 배정 일정을 확인하고</a:t>
            </a:r>
          </a:p>
        </p:txBody>
      </p:sp>
      <p:sp>
        <p:nvSpPr>
          <p:cNvPr id="16" name="s6-e16">
            <a:extLst xmlns:a="http://schemas.openxmlformats.org/drawingml/2006/main">
              <a:ext uri="{FF2B5EF4-FFF2-40B4-BE49-F238E27FC236}">
                <a16:creationId xmlns:a16="http://schemas.microsoft.com/office/drawing/2014/main" id="{63AA84AA-9867-40A4-9AF4-78328FFA3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870484"/>
            <a:ext cx="3057525" cy="23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본인 사업장의 QR을 출력합니다.</a:t>
            </a:r>
          </a:p>
        </p:txBody>
      </p:sp>
      <p:sp>
        <p:nvSpPr>
          <p:cNvPr id="17" name="s6-e17">
            <a:extLst xmlns:a="http://schemas.openxmlformats.org/drawingml/2006/main">
              <a:ext uri="{FF2B5EF4-FFF2-40B4-BE49-F238E27FC236}">
                <a16:creationId xmlns:a16="http://schemas.microsoft.com/office/drawing/2014/main" id="{29C4C4ED-C38E-4F06-A6B6-AEFFF534A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471988"/>
            <a:ext cx="304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53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s6-e18">
            <a:extLst xmlns:a="http://schemas.openxmlformats.org/drawingml/2006/main">
              <a:ext uri="{FF2B5EF4-FFF2-40B4-BE49-F238E27FC236}">
                <a16:creationId xmlns:a16="http://schemas.microsoft.com/office/drawing/2014/main" id="{7823832C-B0E8-4297-BFA1-6BF64BD5A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600575"/>
            <a:ext cx="1731318" cy="2900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rPr>
              <a:t>본인 사업장 관리</a:t>
            </a:r>
          </a:p>
        </p:txBody>
      </p:sp>
      <p:sp>
        <p:nvSpPr>
          <p:cNvPr id="19" name="s6-e19">
            <a:extLst xmlns:a="http://schemas.openxmlformats.org/drawingml/2006/main">
              <a:ext uri="{FF2B5EF4-FFF2-40B4-BE49-F238E27FC236}">
                <a16:creationId xmlns:a16="http://schemas.microsoft.com/office/drawing/2014/main" id="{FC9E2408-5E04-4FD8-9B50-3A6674942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943475"/>
            <a:ext cx="3057525" cy="23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배정 근로자의 근태·계약 상태를</a:t>
            </a:r>
          </a:p>
        </p:txBody>
      </p:sp>
      <p:sp>
        <p:nvSpPr>
          <p:cNvPr id="20" name="s6-e20">
            <a:extLst xmlns:a="http://schemas.openxmlformats.org/drawingml/2006/main">
              <a:ext uri="{FF2B5EF4-FFF2-40B4-BE49-F238E27FC236}">
                <a16:creationId xmlns:a16="http://schemas.microsoft.com/office/drawing/2014/main" id="{453EAA49-BDB8-4401-9B06-A1E61272E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194459"/>
            <a:ext cx="3057525" cy="23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확인하고 종료된 근무를 평가합니다.</a:t>
            </a:r>
          </a:p>
        </p:txBody>
      </p:sp>
      <p:sp>
        <p:nvSpPr>
          <p:cNvPr id="21" name="s6-e21">
            <a:extLst xmlns:a="http://schemas.openxmlformats.org/drawingml/2006/main">
              <a:ext uri="{FF2B5EF4-FFF2-40B4-BE49-F238E27FC236}">
                <a16:creationId xmlns:a16="http://schemas.microsoft.com/office/drawing/2014/main" id="{D8CE2169-8C8B-4668-AF8C-37D368949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1388" y="1638300"/>
            <a:ext cx="6715373" cy="4552950"/>
          </a:xfrm>
          <a:prstGeom xmlns:a="http://schemas.openxmlformats.org/drawingml/2006/main" prst="roundRect">
            <a:avLst>
              <a:gd name="adj" fmla="val 188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D5"/>
            </a:solidFill>
            <a:prstDash val="solid"/>
          </a:ln>
        </p:spPr>
      </p:sp>
      <p:pic>
        <p:nvPic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9213663-51F6-4F96-BA7F-20AE7706EDF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d34f4750154a57"/>
          <a:stretch xmlns:a="http://schemas.openxmlformats.org/drawingml/2006/main"/>
        </p:blipFill>
        <p:spPr>
          <a:xfrm xmlns:a="http://schemas.openxmlformats.org/drawingml/2006/main">
            <a:off x="4500438" y="1657350"/>
            <a:ext cx="6677273" cy="45148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7340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s7-e1">
            <a:extLst xmlns:a="http://schemas.openxmlformats.org/drawingml/2006/main">
              <a:ext uri="{FF2B5EF4-FFF2-40B4-BE49-F238E27FC236}">
                <a16:creationId xmlns:a16="http://schemas.microsoft.com/office/drawing/2014/main" id="{2CCC54DF-463A-46B9-8C8C-EBC484EF9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8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s7-e2">
            <a:extLst xmlns:a="http://schemas.openxmlformats.org/drawingml/2006/main">
              <a:ext uri="{FF2B5EF4-FFF2-40B4-BE49-F238E27FC236}">
                <a16:creationId xmlns:a16="http://schemas.microsoft.com/office/drawing/2014/main" id="{87BE6912-AAFD-4490-80DE-3D0ECCD50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66700"/>
            <a:ext cx="685800" cy="17954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pPr>
            <a:r>
              <a: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rPr>
              <a:t>계절이음</a:t>
            </a:r>
          </a:p>
        </p:txBody>
      </p:sp>
      <p:sp>
        <p:nvSpPr>
          <p:cNvPr id="3" name="s7-e3">
            <a:extLst xmlns:a="http://schemas.openxmlformats.org/drawingml/2006/main">
              <a:ext uri="{FF2B5EF4-FFF2-40B4-BE49-F238E27FC236}">
                <a16:creationId xmlns:a16="http://schemas.microsoft.com/office/drawing/2014/main" id="{5CF44721-CCBF-49A8-9DB8-51A2D0079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85750"/>
            <a:ext cx="751210" cy="1519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서비스 소개</a:t>
            </a:r>
          </a:p>
        </p:txBody>
      </p:sp>
      <p:sp>
        <p:nvSpPr>
          <p:cNvPr id="4" name="s7-e4">
            <a:extLst xmlns:a="http://schemas.openxmlformats.org/drawingml/2006/main">
              <a:ext uri="{FF2B5EF4-FFF2-40B4-BE49-F238E27FC236}">
                <a16:creationId xmlns:a16="http://schemas.microsoft.com/office/drawing/2014/main" id="{167967CB-6B2B-428D-9F1D-18C616AAF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85800"/>
            <a:ext cx="6799064" cy="46958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pPr>
            <a:r>
              <a: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rPr>
              <a:t>농협은 수요를 검토하고 근로자를 배정합니다</a:t>
            </a:r>
          </a:p>
        </p:txBody>
      </p:sp>
      <p:sp>
        <p:nvSpPr>
          <p:cNvPr id="5" name="s7-e5">
            <a:extLst xmlns:a="http://schemas.openxmlformats.org/drawingml/2006/main">
              <a:ext uri="{FF2B5EF4-FFF2-40B4-BE49-F238E27FC236}">
                <a16:creationId xmlns:a16="http://schemas.microsoft.com/office/drawing/2014/main" id="{F470CE88-7B24-422E-A623-0DD8D44A3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1200150"/>
            <a:ext cx="11144250" cy="23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배정 확정부터 근태 정정, 기숙사·식당 운영까지 현장 업무를 담당합니다.</a:t>
            </a:r>
          </a:p>
        </p:txBody>
      </p:sp>
      <p:sp>
        <p:nvSpPr>
          <p:cNvPr id="6" name="s7-e6">
            <a:extLst xmlns:a="http://schemas.openxmlformats.org/drawingml/2006/main">
              <a:ext uri="{FF2B5EF4-FFF2-40B4-BE49-F238E27FC236}">
                <a16:creationId xmlns:a16="http://schemas.microsoft.com/office/drawing/2014/main" id="{3FE6CE32-3DFA-4E14-A6EF-AA22FDD84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81763"/>
            <a:ext cx="11125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2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s7-e7">
            <a:extLst xmlns:a="http://schemas.openxmlformats.org/drawingml/2006/main">
              <a:ext uri="{FF2B5EF4-FFF2-40B4-BE49-F238E27FC236}">
                <a16:creationId xmlns:a16="http://schemas.microsoft.com/office/drawing/2014/main" id="{DBC88BF5-EE9E-4E1D-8F33-7EE38267E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581775"/>
            <a:ext cx="3472021" cy="1381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농협 수요·배정 화면 · 자동 배정이나 AI 배정 추천은 현재 제공하지 않습니다.</a:t>
            </a:r>
          </a:p>
        </p:txBody>
      </p:sp>
      <p:sp>
        <p:nvSpPr>
          <p:cNvPr id="8" name="s7-e8">
            <a:extLst xmlns:a="http://schemas.openxmlformats.org/drawingml/2006/main">
              <a:ext uri="{FF2B5EF4-FFF2-40B4-BE49-F238E27FC236}">
                <a16:creationId xmlns:a16="http://schemas.microsoft.com/office/drawing/2014/main" id="{D7EDEA6B-E70F-44CB-8F07-78BBC7D22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3775" y="6572250"/>
            <a:ext cx="536493" cy="1519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rPr>
              <a:t>07 / 17</a:t>
            </a:r>
          </a:p>
        </p:txBody>
      </p:sp>
      <p:sp>
        <p:nvSpPr>
          <p:cNvPr id="9" name="s7-e9">
            <a:extLst xmlns:a="http://schemas.openxmlformats.org/drawingml/2006/main">
              <a:ext uri="{FF2B5EF4-FFF2-40B4-BE49-F238E27FC236}">
                <a16:creationId xmlns:a16="http://schemas.microsoft.com/office/drawing/2014/main" id="{BF9C5FDA-507C-4020-86A1-BA71D95D9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824038"/>
            <a:ext cx="304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53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s7-e10">
            <a:extLst xmlns:a="http://schemas.openxmlformats.org/drawingml/2006/main">
              <a:ext uri="{FF2B5EF4-FFF2-40B4-BE49-F238E27FC236}">
                <a16:creationId xmlns:a16="http://schemas.microsoft.com/office/drawing/2014/main" id="{40D933CB-AF85-4B56-80C0-BECC6FFD8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52625"/>
            <a:ext cx="1731318" cy="2900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rPr>
              <a:t>수요별 수동 배정</a:t>
            </a:r>
          </a:p>
        </p:txBody>
      </p:sp>
      <p:sp>
        <p:nvSpPr>
          <p:cNvPr id="11" name="s7-e11">
            <a:extLst xmlns:a="http://schemas.openxmlformats.org/drawingml/2006/main">
              <a:ext uri="{FF2B5EF4-FFF2-40B4-BE49-F238E27FC236}">
                <a16:creationId xmlns:a16="http://schemas.microsoft.com/office/drawing/2014/main" id="{74CB2C20-477C-49BA-BB97-2FF5215BB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95525"/>
            <a:ext cx="3057525" cy="23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요청 인원과 근로자 정보를 보고</a:t>
            </a:r>
          </a:p>
        </p:txBody>
      </p:sp>
      <p:sp>
        <p:nvSpPr>
          <p:cNvPr id="12" name="s7-e12">
            <a:extLst xmlns:a="http://schemas.openxmlformats.org/drawingml/2006/main">
              <a:ext uri="{FF2B5EF4-FFF2-40B4-BE49-F238E27FC236}">
                <a16:creationId xmlns:a16="http://schemas.microsoft.com/office/drawing/2014/main" id="{064B32AA-681F-4122-8765-60E173C82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546509"/>
            <a:ext cx="3057525" cy="23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담당자가 배정·변경을 확정합니다.</a:t>
            </a:r>
          </a:p>
        </p:txBody>
      </p:sp>
      <p:sp>
        <p:nvSpPr>
          <p:cNvPr id="13" name="s7-e13">
            <a:extLst xmlns:a="http://schemas.openxmlformats.org/drawingml/2006/main">
              <a:ext uri="{FF2B5EF4-FFF2-40B4-BE49-F238E27FC236}">
                <a16:creationId xmlns:a16="http://schemas.microsoft.com/office/drawing/2014/main" id="{9C0E869D-EC36-4A5C-AAF1-F79DC093F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148013"/>
            <a:ext cx="304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53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s7-e14">
            <a:extLst xmlns:a="http://schemas.openxmlformats.org/drawingml/2006/main">
              <a:ext uri="{FF2B5EF4-FFF2-40B4-BE49-F238E27FC236}">
                <a16:creationId xmlns:a16="http://schemas.microsoft.com/office/drawing/2014/main" id="{42D9C618-035E-4063-9C90-F8F49199A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276600"/>
            <a:ext cx="1531293" cy="2900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rPr>
              <a:t>배정 조건 확인</a:t>
            </a:r>
          </a:p>
        </p:txBody>
      </p:sp>
      <p:sp>
        <p:nvSpPr>
          <p:cNvPr id="15" name="s7-e15">
            <a:extLst xmlns:a="http://schemas.openxmlformats.org/drawingml/2006/main">
              <a:ext uri="{FF2B5EF4-FFF2-40B4-BE49-F238E27FC236}">
                <a16:creationId xmlns:a16="http://schemas.microsoft.com/office/drawing/2014/main" id="{BAF447B9-8691-4EC8-8DC4-0CC79B9B6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3057525" cy="23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겹치는 근무 일정, 체류 만료일과</a:t>
            </a:r>
          </a:p>
        </p:txBody>
      </p:sp>
      <p:sp>
        <p:nvSpPr>
          <p:cNvPr id="16" name="s7-e16">
            <a:extLst xmlns:a="http://schemas.openxmlformats.org/drawingml/2006/main">
              <a:ext uri="{FF2B5EF4-FFF2-40B4-BE49-F238E27FC236}">
                <a16:creationId xmlns:a16="http://schemas.microsoft.com/office/drawing/2014/main" id="{6CF5A01F-B5DD-4C4B-BE61-4A5EC4BC8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870484"/>
            <a:ext cx="3057525" cy="23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요청 정원을 검증합니다.</a:t>
            </a:r>
          </a:p>
        </p:txBody>
      </p:sp>
      <p:sp>
        <p:nvSpPr>
          <p:cNvPr id="17" name="s7-e17">
            <a:extLst xmlns:a="http://schemas.openxmlformats.org/drawingml/2006/main">
              <a:ext uri="{FF2B5EF4-FFF2-40B4-BE49-F238E27FC236}">
                <a16:creationId xmlns:a16="http://schemas.microsoft.com/office/drawing/2014/main" id="{FEFA61C1-90F5-4B17-9654-813254649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471988"/>
            <a:ext cx="304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53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s7-e18">
            <a:extLst xmlns:a="http://schemas.openxmlformats.org/drawingml/2006/main">
              <a:ext uri="{FF2B5EF4-FFF2-40B4-BE49-F238E27FC236}">
                <a16:creationId xmlns:a16="http://schemas.microsoft.com/office/drawing/2014/main" id="{62221E3E-9CEF-4DE5-9494-F2AA32128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600575"/>
            <a:ext cx="1731318" cy="2900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rPr>
              <a:t>기록과 예외 처리</a:t>
            </a:r>
          </a:p>
        </p:txBody>
      </p:sp>
      <p:sp>
        <p:nvSpPr>
          <p:cNvPr id="19" name="s7-e19">
            <a:extLst xmlns:a="http://schemas.openxmlformats.org/drawingml/2006/main">
              <a:ext uri="{FF2B5EF4-FFF2-40B4-BE49-F238E27FC236}">
                <a16:creationId xmlns:a16="http://schemas.microsoft.com/office/drawing/2014/main" id="{EFC9FA32-A9D8-4196-9FAB-76559A558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943475"/>
            <a:ext cx="3057525" cy="23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출근 미기록·정정 요청을 확인하고</a:t>
            </a:r>
          </a:p>
        </p:txBody>
      </p:sp>
      <p:sp>
        <p:nvSpPr>
          <p:cNvPr id="20" name="s7-e20">
            <a:extLst xmlns:a="http://schemas.openxmlformats.org/drawingml/2006/main">
              <a:ext uri="{FF2B5EF4-FFF2-40B4-BE49-F238E27FC236}">
                <a16:creationId xmlns:a16="http://schemas.microsoft.com/office/drawing/2014/main" id="{A3E9C7AC-8108-41A0-B902-DE8F1A272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194459"/>
            <a:ext cx="3057525" cy="23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수정 전후의 이력을 보존합니다.</a:t>
            </a:r>
          </a:p>
        </p:txBody>
      </p:sp>
      <p:sp>
        <p:nvSpPr>
          <p:cNvPr id="21" name="s7-e21">
            <a:extLst xmlns:a="http://schemas.openxmlformats.org/drawingml/2006/main">
              <a:ext uri="{FF2B5EF4-FFF2-40B4-BE49-F238E27FC236}">
                <a16:creationId xmlns:a16="http://schemas.microsoft.com/office/drawing/2014/main" id="{160AA461-1FBE-4489-81C5-7AC398127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20756" y="1638300"/>
            <a:ext cx="7636639" cy="4552950"/>
          </a:xfrm>
          <a:prstGeom xmlns:a="http://schemas.openxmlformats.org/drawingml/2006/main" prst="roundRect">
            <a:avLst>
              <a:gd name="adj" fmla="val 188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D5"/>
            </a:solidFill>
            <a:prstDash val="solid"/>
          </a:ln>
        </p:spPr>
      </p:sp>
      <p:pic>
        <p:nvPic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6F54D97-574F-4C1E-A2CC-F628388702E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1ba15b094b473b"/>
          <a:stretch xmlns:a="http://schemas.openxmlformats.org/drawingml/2006/main"/>
        </p:blipFill>
        <p:spPr>
          <a:xfrm xmlns:a="http://schemas.openxmlformats.org/drawingml/2006/main">
            <a:off x="4039806" y="1657350"/>
            <a:ext cx="7598539" cy="45148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45579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7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s8-e1">
            <a:extLst xmlns:a="http://schemas.openxmlformats.org/drawingml/2006/main">
              <a:ext uri="{FF2B5EF4-FFF2-40B4-BE49-F238E27FC236}">
                <a16:creationId xmlns:a16="http://schemas.microsoft.com/office/drawing/2014/main" id="{63E9779C-1142-48FD-A668-06098875E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8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s8-e2">
            <a:extLst xmlns:a="http://schemas.openxmlformats.org/drawingml/2006/main">
              <a:ext uri="{FF2B5EF4-FFF2-40B4-BE49-F238E27FC236}">
                <a16:creationId xmlns:a16="http://schemas.microsoft.com/office/drawing/2014/main" id="{B423E681-0A50-4DE6-A837-0A7C481DA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66700"/>
            <a:ext cx="685800" cy="17954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pPr>
            <a:r>
              <a: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rPr>
              <a:t>계절이음</a:t>
            </a:r>
          </a:p>
        </p:txBody>
      </p:sp>
      <p:sp>
        <p:nvSpPr>
          <p:cNvPr id="3" name="s8-e3">
            <a:extLst xmlns:a="http://schemas.openxmlformats.org/drawingml/2006/main">
              <a:ext uri="{FF2B5EF4-FFF2-40B4-BE49-F238E27FC236}">
                <a16:creationId xmlns:a16="http://schemas.microsoft.com/office/drawing/2014/main" id="{231257C5-837B-44B2-B744-380EEB431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85750"/>
            <a:ext cx="751210" cy="1519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서비스 소개</a:t>
            </a:r>
          </a:p>
        </p:txBody>
      </p:sp>
      <p:sp>
        <p:nvSpPr>
          <p:cNvPr id="4" name="s8-e4">
            <a:extLst xmlns:a="http://schemas.openxmlformats.org/drawingml/2006/main">
              <a:ext uri="{FF2B5EF4-FFF2-40B4-BE49-F238E27FC236}">
                <a16:creationId xmlns:a16="http://schemas.microsoft.com/office/drawing/2014/main" id="{D74C84EB-176B-4574-AA99-058548284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85800"/>
            <a:ext cx="8208318" cy="46958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pPr>
            <a:r>
              <a: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rPr>
              <a:t>근로자는 휴대폰으로 일정과 오늘의 기록을 확인합니다</a:t>
            </a:r>
          </a:p>
        </p:txBody>
      </p:sp>
      <p:sp>
        <p:nvSpPr>
          <p:cNvPr id="5" name="s8-e5">
            <a:extLst xmlns:a="http://schemas.openxmlformats.org/drawingml/2006/main">
              <a:ext uri="{FF2B5EF4-FFF2-40B4-BE49-F238E27FC236}">
                <a16:creationId xmlns:a16="http://schemas.microsoft.com/office/drawing/2014/main" id="{742AFA79-0210-41B5-8631-4161C758C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1200150"/>
            <a:ext cx="11144250" cy="23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하단 메뉴, 언어 선택, 글자 크기 조절과 Light/Dark 테마를 제공합니다.</a:t>
            </a:r>
          </a:p>
        </p:txBody>
      </p:sp>
      <p:sp>
        <p:nvSpPr>
          <p:cNvPr id="6" name="s8-e6">
            <a:extLst xmlns:a="http://schemas.openxmlformats.org/drawingml/2006/main">
              <a:ext uri="{FF2B5EF4-FFF2-40B4-BE49-F238E27FC236}">
                <a16:creationId xmlns:a16="http://schemas.microsoft.com/office/drawing/2014/main" id="{4DC3F1C1-B4C9-4E74-9460-45B5CAC3B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81763"/>
            <a:ext cx="11125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2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s8-e7">
            <a:extLst xmlns:a="http://schemas.openxmlformats.org/drawingml/2006/main">
              <a:ext uri="{FF2B5EF4-FFF2-40B4-BE49-F238E27FC236}">
                <a16:creationId xmlns:a16="http://schemas.microsoft.com/office/drawing/2014/main" id="{934E2DB0-A09C-41F6-B2F6-93009210B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581775"/>
            <a:ext cx="3651545" cy="1381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근로자 모바일 실제 화면 · 고정 QR만으로 현장에 있었음을 증명하지는 않습니다.</a:t>
            </a:r>
          </a:p>
        </p:txBody>
      </p:sp>
      <p:sp>
        <p:nvSpPr>
          <p:cNvPr id="8" name="s8-e8">
            <a:extLst xmlns:a="http://schemas.openxmlformats.org/drawingml/2006/main">
              <a:ext uri="{FF2B5EF4-FFF2-40B4-BE49-F238E27FC236}">
                <a16:creationId xmlns:a16="http://schemas.microsoft.com/office/drawing/2014/main" id="{AF8ACAAD-D2B2-4CC1-8319-B931B064F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3775" y="6572250"/>
            <a:ext cx="536493" cy="1519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rPr>
              <a:t>08 / 17</a:t>
            </a:r>
          </a:p>
        </p:txBody>
      </p:sp>
      <p:sp>
        <p:nvSpPr>
          <p:cNvPr id="9" name="s8-e9">
            <a:extLst xmlns:a="http://schemas.openxmlformats.org/drawingml/2006/main">
              <a:ext uri="{FF2B5EF4-FFF2-40B4-BE49-F238E27FC236}">
                <a16:creationId xmlns:a16="http://schemas.microsoft.com/office/drawing/2014/main" id="{752EAD4F-ED40-4781-87D0-778C5CC34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009775"/>
            <a:ext cx="3076575" cy="40052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21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21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21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21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21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21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21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21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21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pPr>
            <a:r>
              <a:rPr sz="21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rPr>
              <a:t>일정 확인부터</a:t>
            </a:r>
          </a:p>
        </p:txBody>
      </p:sp>
      <p:sp>
        <p:nvSpPr>
          <p:cNvPr id="10" name="s8-e10">
            <a:extLst xmlns:a="http://schemas.openxmlformats.org/drawingml/2006/main">
              <a:ext uri="{FF2B5EF4-FFF2-40B4-BE49-F238E27FC236}">
                <a16:creationId xmlns:a16="http://schemas.microsoft.com/office/drawing/2014/main" id="{E213CC58-6B4A-431F-BAF7-EA9D0E7B8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37924"/>
            <a:ext cx="3076575" cy="40052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21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21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21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21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21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21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21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21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21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pPr>
            <a:r>
              <a:rPr sz="21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rPr>
              <a:t>QR 등록까지</a:t>
            </a:r>
          </a:p>
        </p:txBody>
      </p:sp>
      <p:sp>
        <p:nvSpPr>
          <p:cNvPr id="11" name="s8-e11">
            <a:extLst xmlns:a="http://schemas.openxmlformats.org/drawingml/2006/main">
              <a:ext uri="{FF2B5EF4-FFF2-40B4-BE49-F238E27FC236}">
                <a16:creationId xmlns:a16="http://schemas.microsoft.com/office/drawing/2014/main" id="{CA1A39AB-41C0-4158-B3C2-B6F4DFA76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3162300"/>
            <a:ext cx="2952750" cy="2486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게시된 QR을 열거나 장소 코드를</a:t>
            </a:r>
          </a:p>
        </p:txBody>
      </p:sp>
      <p:sp>
        <p:nvSpPr>
          <p:cNvPr id="12" name="s8-e12">
            <a:extLst xmlns:a="http://schemas.openxmlformats.org/drawingml/2006/main">
              <a:ext uri="{FF2B5EF4-FFF2-40B4-BE49-F238E27FC236}">
                <a16:creationId xmlns:a16="http://schemas.microsoft.com/office/drawing/2014/main" id="{52B7C8FD-D6DD-4213-BE1D-AD4860712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3428048"/>
            <a:ext cx="2952750" cy="2486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입력해 출퇴근을 등록합니다.</a:t>
            </a:r>
          </a:p>
        </p:txBody>
      </p:sp>
      <p:sp>
        <p:nvSpPr>
          <p:cNvPr id="13" name="s8-e13">
            <a:extLst xmlns:a="http://schemas.openxmlformats.org/drawingml/2006/main">
              <a:ext uri="{FF2B5EF4-FFF2-40B4-BE49-F238E27FC236}">
                <a16:creationId xmlns:a16="http://schemas.microsoft.com/office/drawing/2014/main" id="{698D6E38-53DC-47A0-BD07-E8EB27004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3693795"/>
            <a:ext cx="2952750" cy="2486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r>
              <a:t/>
            </a:r>
          </a:p>
        </p:txBody>
      </p:sp>
      <p:sp>
        <p:nvSpPr>
          <p:cNvPr id="14" name="s8-e14">
            <a:extLst xmlns:a="http://schemas.openxmlformats.org/drawingml/2006/main">
              <a:ext uri="{FF2B5EF4-FFF2-40B4-BE49-F238E27FC236}">
                <a16:creationId xmlns:a16="http://schemas.microsoft.com/office/drawing/2014/main" id="{7E1BD543-8193-4C38-99FF-7A93A4E84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3959543"/>
            <a:ext cx="2952750" cy="2486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식당은 식사별 하루 1회,</a:t>
            </a:r>
          </a:p>
        </p:txBody>
      </p:sp>
      <p:sp>
        <p:nvSpPr>
          <p:cNvPr id="15" name="s8-e15">
            <a:extLst xmlns:a="http://schemas.openxmlformats.org/drawingml/2006/main">
              <a:ext uri="{FF2B5EF4-FFF2-40B4-BE49-F238E27FC236}">
                <a16:creationId xmlns:a16="http://schemas.microsoft.com/office/drawing/2014/main" id="{92997D98-54A5-47A5-8CF5-1EE3298B6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4225290"/>
            <a:ext cx="2952750" cy="2486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기숙사는 본인 방의 입퇴실을</a:t>
            </a:r>
          </a:p>
        </p:txBody>
      </p:sp>
      <p:sp>
        <p:nvSpPr>
          <p:cNvPr id="16" name="s8-e16">
            <a:extLst xmlns:a="http://schemas.openxmlformats.org/drawingml/2006/main">
              <a:ext uri="{FF2B5EF4-FFF2-40B4-BE49-F238E27FC236}">
                <a16:creationId xmlns:a16="http://schemas.microsoft.com/office/drawing/2014/main" id="{8DA92FBD-5D2D-418C-9AF8-ADFCE84F2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4491038"/>
            <a:ext cx="2952750" cy="2486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확인해 기록합니다.</a:t>
            </a:r>
          </a:p>
        </p:txBody>
      </p:sp>
      <p:sp>
        <p:nvSpPr>
          <p:cNvPr id="17" name="s8-e17">
            <a:extLst xmlns:a="http://schemas.openxmlformats.org/drawingml/2006/main">
              <a:ext uri="{FF2B5EF4-FFF2-40B4-BE49-F238E27FC236}">
                <a16:creationId xmlns:a16="http://schemas.microsoft.com/office/drawing/2014/main" id="{9DF85C97-6B85-41CC-B396-5F898DE70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1724025"/>
            <a:ext cx="936575" cy="2486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rPr>
              <a:t>나의 하루</a:t>
            </a:r>
          </a:p>
        </p:txBody>
      </p:sp>
      <p:sp>
        <p:nvSpPr>
          <p:cNvPr id="18" name="s8-e18">
            <a:extLst xmlns:a="http://schemas.openxmlformats.org/drawingml/2006/main">
              <a:ext uri="{FF2B5EF4-FFF2-40B4-BE49-F238E27FC236}">
                <a16:creationId xmlns:a16="http://schemas.microsoft.com/office/drawing/2014/main" id="{3169B395-49FC-4462-B0FE-DE48FA6F1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927" y="2076450"/>
            <a:ext cx="1961495" cy="4200525"/>
          </a:xfrm>
          <a:prstGeom xmlns:a="http://schemas.openxmlformats.org/drawingml/2006/main" prst="roundRect">
            <a:avLst>
              <a:gd name="adj" fmla="val 437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D5"/>
            </a:solidFill>
            <a:prstDash val="solid"/>
          </a:ln>
        </p:spPr>
      </p:sp>
      <p:pic>
        <p:nvPic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BF32B78-A2AA-4B16-BBB2-0990860FB37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60aa251e344a6e"/>
          <a:stretch xmlns:a="http://schemas.openxmlformats.org/drawingml/2006/main"/>
        </p:blipFill>
        <p:spPr>
          <a:xfrm xmlns:a="http://schemas.openxmlformats.org/drawingml/2006/main">
            <a:off x="4057977" y="2095500"/>
            <a:ext cx="1923395" cy="4162425"/>
          </a:xfrm>
          <a:prstGeom xmlns:a="http://schemas.openxmlformats.org/drawingml/2006/main" prst="rect">
            <a:avLst/>
          </a:prstGeom>
        </p:spPr>
      </p:pic>
      <p:sp>
        <p:nvSpPr>
          <p:cNvPr id="20" name="s8-e20">
            <a:extLst xmlns:a="http://schemas.openxmlformats.org/drawingml/2006/main">
              <a:ext uri="{FF2B5EF4-FFF2-40B4-BE49-F238E27FC236}">
                <a16:creationId xmlns:a16="http://schemas.microsoft.com/office/drawing/2014/main" id="{14376E60-96EB-4B94-A5F0-AE6ABA2D2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96125" y="1724025"/>
            <a:ext cx="838879" cy="2486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rPr>
              <a:t>QR 등록</a:t>
            </a:r>
          </a:p>
        </p:txBody>
      </p:sp>
      <p:sp>
        <p:nvSpPr>
          <p:cNvPr id="21" name="s8-e21">
            <a:extLst xmlns:a="http://schemas.openxmlformats.org/drawingml/2006/main">
              <a:ext uri="{FF2B5EF4-FFF2-40B4-BE49-F238E27FC236}">
                <a16:creationId xmlns:a16="http://schemas.microsoft.com/office/drawing/2014/main" id="{E458D9EA-15C7-4E9A-8775-F77E44435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96402" y="2076450"/>
            <a:ext cx="1961495" cy="4200525"/>
          </a:xfrm>
          <a:prstGeom xmlns:a="http://schemas.openxmlformats.org/drawingml/2006/main" prst="roundRect">
            <a:avLst>
              <a:gd name="adj" fmla="val 437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D5"/>
            </a:solidFill>
            <a:prstDash val="solid"/>
          </a:ln>
        </p:spPr>
      </p:sp>
      <p:pic>
        <p:nvPic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B647804-5F6B-4F25-BF97-D6CFA44595B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189dd820af4d72"/>
          <a:stretch xmlns:a="http://schemas.openxmlformats.org/drawingml/2006/main"/>
        </p:blipFill>
        <p:spPr>
          <a:xfrm xmlns:a="http://schemas.openxmlformats.org/drawingml/2006/main">
            <a:off x="6715452" y="2095500"/>
            <a:ext cx="1923395" cy="4162425"/>
          </a:xfrm>
          <a:prstGeom xmlns:a="http://schemas.openxmlformats.org/drawingml/2006/main" prst="rect">
            <a:avLst/>
          </a:prstGeom>
        </p:spPr>
      </p:pic>
      <p:sp>
        <p:nvSpPr>
          <p:cNvPr id="23" name="s8-e23">
            <a:extLst xmlns:a="http://schemas.openxmlformats.org/drawingml/2006/main">
              <a:ext uri="{FF2B5EF4-FFF2-40B4-BE49-F238E27FC236}">
                <a16:creationId xmlns:a16="http://schemas.microsoft.com/office/drawing/2014/main" id="{D0ED36C1-3857-43C1-B895-C6574C049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1724025"/>
            <a:ext cx="936575" cy="2486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rPr>
              <a:t>작업 일정</a:t>
            </a:r>
          </a:p>
        </p:txBody>
      </p:sp>
      <p:sp>
        <p:nvSpPr>
          <p:cNvPr id="24" name="s8-e24">
            <a:extLst xmlns:a="http://schemas.openxmlformats.org/drawingml/2006/main">
              <a:ext uri="{FF2B5EF4-FFF2-40B4-BE49-F238E27FC236}">
                <a16:creationId xmlns:a16="http://schemas.microsoft.com/office/drawing/2014/main" id="{C385597E-2D3D-4C4E-A629-3E75D7E22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53877" y="2076450"/>
            <a:ext cx="1961495" cy="4200525"/>
          </a:xfrm>
          <a:prstGeom xmlns:a="http://schemas.openxmlformats.org/drawingml/2006/main" prst="roundRect">
            <a:avLst>
              <a:gd name="adj" fmla="val 437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D5"/>
            </a:solidFill>
            <a:prstDash val="solid"/>
          </a:ln>
        </p:spPr>
      </p:sp>
      <p:pic>
        <p:nvPic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58EAC52-D966-442B-A516-070808E94AE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f4675535c0f4091"/>
          <a:stretch xmlns:a="http://schemas.openxmlformats.org/drawingml/2006/main"/>
        </p:blipFill>
        <p:spPr>
          <a:xfrm xmlns:a="http://schemas.openxmlformats.org/drawingml/2006/main">
            <a:off x="9372927" y="2095500"/>
            <a:ext cx="1923395" cy="41624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63024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s9-e1">
            <a:extLst xmlns:a="http://schemas.openxmlformats.org/drawingml/2006/main">
              <a:ext uri="{FF2B5EF4-FFF2-40B4-BE49-F238E27FC236}">
                <a16:creationId xmlns:a16="http://schemas.microsoft.com/office/drawing/2014/main" id="{2CB3D966-08F7-405C-8212-958CC18FA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8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s9-e2">
            <a:extLst xmlns:a="http://schemas.openxmlformats.org/drawingml/2006/main">
              <a:ext uri="{FF2B5EF4-FFF2-40B4-BE49-F238E27FC236}">
                <a16:creationId xmlns:a16="http://schemas.microsoft.com/office/drawing/2014/main" id="{5A8D6CBD-471C-4D0B-9BEF-B911492EA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66700"/>
            <a:ext cx="685800" cy="17954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pPr>
            <a:r>
              <a: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rPr>
              <a:t>계절이음</a:t>
            </a:r>
          </a:p>
        </p:txBody>
      </p:sp>
      <p:sp>
        <p:nvSpPr>
          <p:cNvPr id="3" name="s9-e3">
            <a:extLst xmlns:a="http://schemas.openxmlformats.org/drawingml/2006/main">
              <a:ext uri="{FF2B5EF4-FFF2-40B4-BE49-F238E27FC236}">
                <a16:creationId xmlns:a16="http://schemas.microsoft.com/office/drawing/2014/main" id="{0965DA45-AC92-47AD-9209-427265891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85750"/>
            <a:ext cx="751210" cy="1519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서비스 소개</a:t>
            </a:r>
          </a:p>
        </p:txBody>
      </p:sp>
      <p:sp>
        <p:nvSpPr>
          <p:cNvPr id="4" name="s9-e4">
            <a:extLst xmlns:a="http://schemas.openxmlformats.org/drawingml/2006/main">
              <a:ext uri="{FF2B5EF4-FFF2-40B4-BE49-F238E27FC236}">
                <a16:creationId xmlns:a16="http://schemas.microsoft.com/office/drawing/2014/main" id="{2E93DD7A-A859-407B-A4A2-43A4955C7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85800"/>
            <a:ext cx="6912918" cy="46958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pPr>
            <a:r>
              <a: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rPr>
              <a:t>홈 화면에 추가해 휴대폰에서 바로 접속합니다</a:t>
            </a:r>
          </a:p>
        </p:txBody>
      </p:sp>
      <p:sp>
        <p:nvSpPr>
          <p:cNvPr id="5" name="s9-e5">
            <a:extLst xmlns:a="http://schemas.openxmlformats.org/drawingml/2006/main">
              <a:ext uri="{FF2B5EF4-FFF2-40B4-BE49-F238E27FC236}">
                <a16:creationId xmlns:a16="http://schemas.microsoft.com/office/drawing/2014/main" id="{4DC80ED9-C050-4AED-BE97-FDAC43BC6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1200150"/>
            <a:ext cx="11144250" cy="23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모바일 브라우저에서 설치 안내를 제공하며, 설치·추가 작업은 이용자가 직접 진행합니다.</a:t>
            </a:r>
          </a:p>
        </p:txBody>
      </p:sp>
      <p:sp>
        <p:nvSpPr>
          <p:cNvPr id="6" name="s9-e6">
            <a:extLst xmlns:a="http://schemas.openxmlformats.org/drawingml/2006/main">
              <a:ext uri="{FF2B5EF4-FFF2-40B4-BE49-F238E27FC236}">
                <a16:creationId xmlns:a16="http://schemas.microsoft.com/office/drawing/2014/main" id="{7E2743D3-8581-43AF-85A0-BEDA24E01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81763"/>
            <a:ext cx="11125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2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s9-e7">
            <a:extLst xmlns:a="http://schemas.openxmlformats.org/drawingml/2006/main">
              <a:ext uri="{FF2B5EF4-FFF2-40B4-BE49-F238E27FC236}">
                <a16:creationId xmlns:a16="http://schemas.microsoft.com/office/drawing/2014/main" id="{141FC18D-8517-49FB-968D-5742BFAA5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581775"/>
            <a:ext cx="5240099" cy="1381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2026.11.06 모바일 실제 화면 · Android/iPhone 사용자 에이전트로 표시한 웹 안내이며 OS 설치 완료 화면은 아닙니다.</a:t>
            </a:r>
          </a:p>
        </p:txBody>
      </p:sp>
      <p:sp>
        <p:nvSpPr>
          <p:cNvPr id="8" name="s9-e8">
            <a:extLst xmlns:a="http://schemas.openxmlformats.org/drawingml/2006/main">
              <a:ext uri="{FF2B5EF4-FFF2-40B4-BE49-F238E27FC236}">
                <a16:creationId xmlns:a16="http://schemas.microsoft.com/office/drawing/2014/main" id="{D80B4AEC-848D-430B-92D0-DB4F1B702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3775" y="6572250"/>
            <a:ext cx="536493" cy="1519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rPr>
              <a:t>09 / 17</a:t>
            </a:r>
          </a:p>
        </p:txBody>
      </p:sp>
      <p:sp>
        <p:nvSpPr>
          <p:cNvPr id="9" name="s9-e9">
            <a:extLst xmlns:a="http://schemas.openxmlformats.org/drawingml/2006/main">
              <a:ext uri="{FF2B5EF4-FFF2-40B4-BE49-F238E27FC236}">
                <a16:creationId xmlns:a16="http://schemas.microsoft.com/office/drawing/2014/main" id="{8460D487-1E39-47D7-B168-1CDFFB6EB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824038"/>
            <a:ext cx="304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53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s9-e10">
            <a:extLst xmlns:a="http://schemas.openxmlformats.org/drawingml/2006/main">
              <a:ext uri="{FF2B5EF4-FFF2-40B4-BE49-F238E27FC236}">
                <a16:creationId xmlns:a16="http://schemas.microsoft.com/office/drawing/2014/main" id="{12339ECC-57E6-4C3E-B661-10969FE53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52625"/>
            <a:ext cx="1731318" cy="2900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rPr>
              <a:t>모바일 설치 안내</a:t>
            </a:r>
          </a:p>
        </p:txBody>
      </p:sp>
      <p:sp>
        <p:nvSpPr>
          <p:cNvPr id="11" name="s9-e11">
            <a:extLst xmlns:a="http://schemas.openxmlformats.org/drawingml/2006/main">
              <a:ext uri="{FF2B5EF4-FFF2-40B4-BE49-F238E27FC236}">
                <a16:creationId xmlns:a16="http://schemas.microsoft.com/office/drawing/2014/main" id="{9A0F4262-9A81-40B1-9275-94DCAB25D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95525"/>
            <a:ext cx="3057525" cy="23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미설치로 판단되면 안내합니다.</a:t>
            </a:r>
          </a:p>
        </p:txBody>
      </p:sp>
      <p:sp>
        <p:nvSpPr>
          <p:cNvPr id="12" name="s9-e12">
            <a:extLst xmlns:a="http://schemas.openxmlformats.org/drawingml/2006/main">
              <a:ext uri="{FF2B5EF4-FFF2-40B4-BE49-F238E27FC236}">
                <a16:creationId xmlns:a16="http://schemas.microsoft.com/office/drawing/2014/main" id="{01AA49B2-0E05-47B7-89A8-39A801A45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546509"/>
            <a:ext cx="3057525" cy="23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닫으면 같은 방문 중 숨깁니다.</a:t>
            </a:r>
          </a:p>
        </p:txBody>
      </p:sp>
      <p:sp>
        <p:nvSpPr>
          <p:cNvPr id="13" name="s9-e13">
            <a:extLst xmlns:a="http://schemas.openxmlformats.org/drawingml/2006/main">
              <a:ext uri="{FF2B5EF4-FFF2-40B4-BE49-F238E27FC236}">
                <a16:creationId xmlns:a16="http://schemas.microsoft.com/office/drawing/2014/main" id="{66D9C37A-F2D5-4731-BF7F-4F769555F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148013"/>
            <a:ext cx="304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53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s9-e14">
            <a:extLst xmlns:a="http://schemas.openxmlformats.org/drawingml/2006/main">
              <a:ext uri="{FF2B5EF4-FFF2-40B4-BE49-F238E27FC236}">
                <a16:creationId xmlns:a16="http://schemas.microsoft.com/office/drawing/2014/main" id="{208F7C96-20C1-41CC-9AE2-229853DCF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276600"/>
            <a:ext cx="2201689" cy="2900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rPr>
              <a:t>기기에 맞춘 추가 방법</a:t>
            </a:r>
          </a:p>
        </p:txBody>
      </p:sp>
      <p:sp>
        <p:nvSpPr>
          <p:cNvPr id="15" name="s9-e15">
            <a:extLst xmlns:a="http://schemas.openxmlformats.org/drawingml/2006/main">
              <a:ext uri="{FF2B5EF4-FFF2-40B4-BE49-F238E27FC236}">
                <a16:creationId xmlns:a16="http://schemas.microsoft.com/office/drawing/2014/main" id="{0E07FDD2-A4A4-4511-B195-0BFEE4EF6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3057525" cy="23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Android는 브라우저 메뉴를,</a:t>
            </a:r>
          </a:p>
        </p:txBody>
      </p:sp>
      <p:sp>
        <p:nvSpPr>
          <p:cNvPr id="16" name="s9-e16">
            <a:extLst xmlns:a="http://schemas.openxmlformats.org/drawingml/2006/main">
              <a:ext uri="{FF2B5EF4-FFF2-40B4-BE49-F238E27FC236}">
                <a16:creationId xmlns:a16="http://schemas.microsoft.com/office/drawing/2014/main" id="{5773E860-C691-48BC-822C-543DFA3B7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870484"/>
            <a:ext cx="3057525" cy="23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iPhone은 공유 메뉴를 안내합니다.</a:t>
            </a:r>
          </a:p>
        </p:txBody>
      </p:sp>
      <p:sp>
        <p:nvSpPr>
          <p:cNvPr id="17" name="s9-e17">
            <a:extLst xmlns:a="http://schemas.openxmlformats.org/drawingml/2006/main">
              <a:ext uri="{FF2B5EF4-FFF2-40B4-BE49-F238E27FC236}">
                <a16:creationId xmlns:a16="http://schemas.microsoft.com/office/drawing/2014/main" id="{1316DAF0-7360-44CC-A640-F94DD55B5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471988"/>
            <a:ext cx="304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53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s9-e18">
            <a:extLst xmlns:a="http://schemas.openxmlformats.org/drawingml/2006/main">
              <a:ext uri="{FF2B5EF4-FFF2-40B4-BE49-F238E27FC236}">
                <a16:creationId xmlns:a16="http://schemas.microsoft.com/office/drawing/2014/main" id="{952C7AAD-06A1-484E-8BBC-7BD0192DF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600575"/>
            <a:ext cx="2401714" cy="2900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rPr>
              <a:t>같은 주소로 이어서 이용</a:t>
            </a:r>
          </a:p>
        </p:txBody>
      </p:sp>
      <p:sp>
        <p:nvSpPr>
          <p:cNvPr id="19" name="s9-e19">
            <a:extLst xmlns:a="http://schemas.openxmlformats.org/drawingml/2006/main">
              <a:ext uri="{FF2B5EF4-FFF2-40B4-BE49-F238E27FC236}">
                <a16:creationId xmlns:a16="http://schemas.microsoft.com/office/drawing/2014/main" id="{BC360AEB-AB25-4FE7-84C4-2B7D78EEC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943475"/>
            <a:ext cx="3057525" cy="23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홈 화면 아이콘에서 계절이음으로</a:t>
            </a:r>
          </a:p>
        </p:txBody>
      </p:sp>
      <p:sp>
        <p:nvSpPr>
          <p:cNvPr id="20" name="s9-e20">
            <a:extLst xmlns:a="http://schemas.openxmlformats.org/drawingml/2006/main">
              <a:ext uri="{FF2B5EF4-FFF2-40B4-BE49-F238E27FC236}">
                <a16:creationId xmlns:a16="http://schemas.microsoft.com/office/drawing/2014/main" id="{2C271F35-EB1B-4AA7-A2AE-3A4125DD6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194459"/>
            <a:ext cx="3057525" cy="23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접속하고 역할별 업무를 이용합니다.</a:t>
            </a:r>
          </a:p>
        </p:txBody>
      </p:sp>
      <p:sp>
        <p:nvSpPr>
          <p:cNvPr id="21" name="s9-e21">
            <a:extLst xmlns:a="http://schemas.openxmlformats.org/drawingml/2006/main">
              <a:ext uri="{FF2B5EF4-FFF2-40B4-BE49-F238E27FC236}">
                <a16:creationId xmlns:a16="http://schemas.microsoft.com/office/drawing/2014/main" id="{A3DF6A2A-BE35-4025-8E46-3C46CA6AB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9675" y="1704975"/>
            <a:ext cx="1313111" cy="2624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42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42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42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42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42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42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42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42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42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42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pPr>
            <a:r>
              <a:rPr sz="142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rPr>
              <a:t>Android 안내</a:t>
            </a:r>
          </a:p>
        </p:txBody>
      </p:sp>
      <p:sp>
        <p:nvSpPr>
          <p:cNvPr id="22" name="s9-e22">
            <a:extLst xmlns:a="http://schemas.openxmlformats.org/drawingml/2006/main">
              <a:ext uri="{FF2B5EF4-FFF2-40B4-BE49-F238E27FC236}">
                <a16:creationId xmlns:a16="http://schemas.microsoft.com/office/drawing/2014/main" id="{144E0ACC-90CA-4F44-B2C2-6E8C9CA5E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98004" y="2066925"/>
            <a:ext cx="1948291" cy="4171950"/>
          </a:xfrm>
          <a:prstGeom xmlns:a="http://schemas.openxmlformats.org/drawingml/2006/main" prst="roundRect">
            <a:avLst>
              <a:gd name="adj" fmla="val 44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D5"/>
            </a:solidFill>
            <a:prstDash val="solid"/>
          </a:ln>
        </p:spPr>
      </p:sp>
      <p:pic>
        <p:nvPic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48D25B8-86E9-494B-869F-E6287BBFDC6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80b3c4c9a4448ab"/>
          <a:stretch xmlns:a="http://schemas.openxmlformats.org/drawingml/2006/main"/>
        </p:blipFill>
        <p:spPr>
          <a:xfrm xmlns:a="http://schemas.openxmlformats.org/drawingml/2006/main">
            <a:off x="4817054" y="2085975"/>
            <a:ext cx="1910191" cy="4133850"/>
          </a:xfrm>
          <a:prstGeom xmlns:a="http://schemas.openxmlformats.org/drawingml/2006/main" prst="rect">
            <a:avLst/>
          </a:prstGeom>
        </p:spPr>
      </p:pic>
      <p:sp>
        <p:nvSpPr>
          <p:cNvPr id="24" name="s9-e24">
            <a:extLst xmlns:a="http://schemas.openxmlformats.org/drawingml/2006/main">
              <a:ext uri="{FF2B5EF4-FFF2-40B4-BE49-F238E27FC236}">
                <a16:creationId xmlns:a16="http://schemas.microsoft.com/office/drawing/2014/main" id="{5B310A56-04EB-4ADB-A442-6CAD9E783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48725" y="1704975"/>
            <a:ext cx="1208573" cy="2624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42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42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42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42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42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42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42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42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42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42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pPr>
            <a:r>
              <a:rPr sz="142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rPr>
              <a:t>iPhone 안내</a:t>
            </a:r>
          </a:p>
        </p:txBody>
      </p:sp>
      <p:sp>
        <p:nvSpPr>
          <p:cNvPr id="25" name="s9-e25">
            <a:extLst xmlns:a="http://schemas.openxmlformats.org/drawingml/2006/main">
              <a:ext uri="{FF2B5EF4-FFF2-40B4-BE49-F238E27FC236}">
                <a16:creationId xmlns:a16="http://schemas.microsoft.com/office/drawing/2014/main" id="{0F80DC88-1BBF-4A9D-99D7-A96B827F2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7054" y="2066925"/>
            <a:ext cx="1948291" cy="4171950"/>
          </a:xfrm>
          <a:prstGeom xmlns:a="http://schemas.openxmlformats.org/drawingml/2006/main" prst="roundRect">
            <a:avLst>
              <a:gd name="adj" fmla="val 44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D5"/>
            </a:solidFill>
            <a:prstDash val="solid"/>
          </a:ln>
        </p:spPr>
      </p:sp>
      <p:pic>
        <p:nvPic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850F87B-5040-4A20-BD89-8872982A390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e5699263c74f8e"/>
          <a:stretch xmlns:a="http://schemas.openxmlformats.org/drawingml/2006/main"/>
        </p:blipFill>
        <p:spPr>
          <a:xfrm xmlns:a="http://schemas.openxmlformats.org/drawingml/2006/main">
            <a:off x="8646104" y="2085975"/>
            <a:ext cx="1910191" cy="41338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0725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s10-e1">
            <a:extLst xmlns:a="http://schemas.openxmlformats.org/drawingml/2006/main">
              <a:ext uri="{FF2B5EF4-FFF2-40B4-BE49-F238E27FC236}">
                <a16:creationId xmlns:a16="http://schemas.microsoft.com/office/drawing/2014/main" id="{AD25B355-1D41-464A-8E2B-DCD45CE3E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8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s10-e2">
            <a:extLst xmlns:a="http://schemas.openxmlformats.org/drawingml/2006/main">
              <a:ext uri="{FF2B5EF4-FFF2-40B4-BE49-F238E27FC236}">
                <a16:creationId xmlns:a16="http://schemas.microsoft.com/office/drawing/2014/main" id="{C0AEB9A4-7BEF-4A1F-927D-1BB940301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66700"/>
            <a:ext cx="685800" cy="17954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pPr>
            <a:r>
              <a: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rPr>
              <a:t>계절이음</a:t>
            </a:r>
          </a:p>
        </p:txBody>
      </p:sp>
      <p:sp>
        <p:nvSpPr>
          <p:cNvPr id="3" name="s10-e3">
            <a:extLst xmlns:a="http://schemas.openxmlformats.org/drawingml/2006/main">
              <a:ext uri="{FF2B5EF4-FFF2-40B4-BE49-F238E27FC236}">
                <a16:creationId xmlns:a16="http://schemas.microsoft.com/office/drawing/2014/main" id="{523AA1FE-465D-415F-B3A7-48C36FB88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85750"/>
            <a:ext cx="751210" cy="1519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서비스 소개</a:t>
            </a:r>
          </a:p>
        </p:txBody>
      </p:sp>
      <p:sp>
        <p:nvSpPr>
          <p:cNvPr id="4" name="s10-e4">
            <a:extLst xmlns:a="http://schemas.openxmlformats.org/drawingml/2006/main">
              <a:ext uri="{FF2B5EF4-FFF2-40B4-BE49-F238E27FC236}">
                <a16:creationId xmlns:a16="http://schemas.microsoft.com/office/drawing/2014/main" id="{EA23BF2F-13AB-464C-AC80-9C58604AC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85800"/>
            <a:ext cx="7674471" cy="46958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pPr>
            <a:r>
              <a: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rPr>
              <a:t>공무원은 서류 검토와 체류 만료 대상을 확인합니다</a:t>
            </a:r>
          </a:p>
        </p:txBody>
      </p:sp>
      <p:sp>
        <p:nvSpPr>
          <p:cNvPr id="5" name="s10-e5">
            <a:extLst xmlns:a="http://schemas.openxmlformats.org/drawingml/2006/main">
              <a:ext uri="{FF2B5EF4-FFF2-40B4-BE49-F238E27FC236}">
                <a16:creationId xmlns:a16="http://schemas.microsoft.com/office/drawing/2014/main" id="{DF4C85B6-5BE2-4604-888C-20F879529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1200150"/>
            <a:ext cx="11144250" cy="23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제출·보완·확인 상태와 검토 사유를 관리하며, 계약 본문의 텍스트 번역을 지원합니다.</a:t>
            </a:r>
          </a:p>
        </p:txBody>
      </p:sp>
      <p:sp>
        <p:nvSpPr>
          <p:cNvPr id="6" name="s10-e6">
            <a:extLst xmlns:a="http://schemas.openxmlformats.org/drawingml/2006/main">
              <a:ext uri="{FF2B5EF4-FFF2-40B4-BE49-F238E27FC236}">
                <a16:creationId xmlns:a16="http://schemas.microsoft.com/office/drawing/2014/main" id="{65F3E52E-6DE3-4135-A490-06B35ECF3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81763"/>
            <a:ext cx="11125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2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s10-e7">
            <a:extLst xmlns:a="http://schemas.openxmlformats.org/drawingml/2006/main">
              <a:ext uri="{FF2B5EF4-FFF2-40B4-BE49-F238E27FC236}">
                <a16:creationId xmlns:a16="http://schemas.microsoft.com/office/drawing/2014/main" id="{03C8EE64-89AE-4338-BBBE-3CB3CAC93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581775"/>
            <a:ext cx="3893344" cy="1381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서류·체류 실제 화면 · 오른쪽 계약서는 공개된 빈 참고 서식이며 제출 원본이 아닙니다.</a:t>
            </a:r>
          </a:p>
        </p:txBody>
      </p:sp>
      <p:sp>
        <p:nvSpPr>
          <p:cNvPr id="8" name="s10-e8">
            <a:extLst xmlns:a="http://schemas.openxmlformats.org/drawingml/2006/main">
              <a:ext uri="{FF2B5EF4-FFF2-40B4-BE49-F238E27FC236}">
                <a16:creationId xmlns:a16="http://schemas.microsoft.com/office/drawing/2014/main" id="{3874C0F9-A270-4857-9EA9-633EA3E4D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3775" y="6572250"/>
            <a:ext cx="536493" cy="1519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rPr>
              <a:t>10 / 17</a:t>
            </a:r>
          </a:p>
        </p:txBody>
      </p:sp>
      <p:sp>
        <p:nvSpPr>
          <p:cNvPr id="9" name="s10-e9">
            <a:extLst xmlns:a="http://schemas.openxmlformats.org/drawingml/2006/main">
              <a:ext uri="{FF2B5EF4-FFF2-40B4-BE49-F238E27FC236}">
                <a16:creationId xmlns:a16="http://schemas.microsoft.com/office/drawing/2014/main" id="{08DE135F-DCF7-47C3-863D-4709C5674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824038"/>
            <a:ext cx="304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53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s10-e10">
            <a:extLst xmlns:a="http://schemas.openxmlformats.org/drawingml/2006/main">
              <a:ext uri="{FF2B5EF4-FFF2-40B4-BE49-F238E27FC236}">
                <a16:creationId xmlns:a16="http://schemas.microsoft.com/office/drawing/2014/main" id="{0CD2C836-718D-47F9-A00C-F634F4D9A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52625"/>
            <a:ext cx="1731318" cy="2900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rPr>
              <a:t>검토할 서류 확인</a:t>
            </a:r>
          </a:p>
        </p:txBody>
      </p:sp>
      <p:sp>
        <p:nvSpPr>
          <p:cNvPr id="11" name="s10-e11">
            <a:extLst xmlns:a="http://schemas.openxmlformats.org/drawingml/2006/main">
              <a:ext uri="{FF2B5EF4-FFF2-40B4-BE49-F238E27FC236}">
                <a16:creationId xmlns:a16="http://schemas.microsoft.com/office/drawing/2014/main" id="{6302BA0C-BA70-4BB0-AD38-36AAF2280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95525"/>
            <a:ext cx="3057525" cy="23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제출·보완 건을 모아 보고</a:t>
            </a:r>
          </a:p>
        </p:txBody>
      </p:sp>
      <p:sp>
        <p:nvSpPr>
          <p:cNvPr id="12" name="s10-e12">
            <a:extLst xmlns:a="http://schemas.openxmlformats.org/drawingml/2006/main">
              <a:ext uri="{FF2B5EF4-FFF2-40B4-BE49-F238E27FC236}">
                <a16:creationId xmlns:a16="http://schemas.microsoft.com/office/drawing/2014/main" id="{2CDDB714-0575-463F-86BC-7D3854063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546509"/>
            <a:ext cx="3057525" cy="23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검토 결과와 사유를 저장합니다.</a:t>
            </a:r>
          </a:p>
        </p:txBody>
      </p:sp>
      <p:sp>
        <p:nvSpPr>
          <p:cNvPr id="13" name="s10-e13">
            <a:extLst xmlns:a="http://schemas.openxmlformats.org/drawingml/2006/main">
              <a:ext uri="{FF2B5EF4-FFF2-40B4-BE49-F238E27FC236}">
                <a16:creationId xmlns:a16="http://schemas.microsoft.com/office/drawing/2014/main" id="{1F240E49-E1B9-40D3-843E-0A4EA35B8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148013"/>
            <a:ext cx="304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53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s10-e14">
            <a:extLst xmlns:a="http://schemas.openxmlformats.org/drawingml/2006/main">
              <a:ext uri="{FF2B5EF4-FFF2-40B4-BE49-F238E27FC236}">
                <a16:creationId xmlns:a16="http://schemas.microsoft.com/office/drawing/2014/main" id="{BC9B770A-9756-4B74-8441-35BCA7FB9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276600"/>
            <a:ext cx="1531293" cy="2900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rPr>
              <a:t>체류 만료 확인</a:t>
            </a:r>
          </a:p>
        </p:txBody>
      </p:sp>
      <p:sp>
        <p:nvSpPr>
          <p:cNvPr id="15" name="s10-e15">
            <a:extLst xmlns:a="http://schemas.openxmlformats.org/drawingml/2006/main">
              <a:ext uri="{FF2B5EF4-FFF2-40B4-BE49-F238E27FC236}">
                <a16:creationId xmlns:a16="http://schemas.microsoft.com/office/drawing/2014/main" id="{7A834B69-8E5A-4183-99A3-9238A8824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3057525" cy="23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30일 내 체류 만료 대상을 확인해</a:t>
            </a:r>
          </a:p>
        </p:txBody>
      </p:sp>
      <p:sp>
        <p:nvSpPr>
          <p:cNvPr id="16" name="s10-e16">
            <a:extLst xmlns:a="http://schemas.openxmlformats.org/drawingml/2006/main">
              <a:ext uri="{FF2B5EF4-FFF2-40B4-BE49-F238E27FC236}">
                <a16:creationId xmlns:a16="http://schemas.microsoft.com/office/drawing/2014/main" id="{E463F376-B73E-4CDE-9BCE-93EBFA135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870484"/>
            <a:ext cx="3057525" cy="23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행정 업무를 준비합니다.</a:t>
            </a:r>
          </a:p>
        </p:txBody>
      </p:sp>
      <p:sp>
        <p:nvSpPr>
          <p:cNvPr id="17" name="s10-e17">
            <a:extLst xmlns:a="http://schemas.openxmlformats.org/drawingml/2006/main">
              <a:ext uri="{FF2B5EF4-FFF2-40B4-BE49-F238E27FC236}">
                <a16:creationId xmlns:a16="http://schemas.microsoft.com/office/drawing/2014/main" id="{ADB052CB-916A-4EA8-B13D-C5FE3598D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471988"/>
            <a:ext cx="304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53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s10-e18">
            <a:extLst xmlns:a="http://schemas.openxmlformats.org/drawingml/2006/main">
              <a:ext uri="{FF2B5EF4-FFF2-40B4-BE49-F238E27FC236}">
                <a16:creationId xmlns:a16="http://schemas.microsoft.com/office/drawing/2014/main" id="{FEEFCF55-67D2-427D-98BF-3C9243300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600575"/>
            <a:ext cx="2201689" cy="2900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rPr>
              <a:t>역할에 따른 서류 범위</a:t>
            </a:r>
          </a:p>
        </p:txBody>
      </p:sp>
      <p:sp>
        <p:nvSpPr>
          <p:cNvPr id="19" name="s10-e19">
            <a:extLst xmlns:a="http://schemas.openxmlformats.org/drawingml/2006/main">
              <a:ext uri="{FF2B5EF4-FFF2-40B4-BE49-F238E27FC236}">
                <a16:creationId xmlns:a16="http://schemas.microsoft.com/office/drawing/2014/main" id="{3275DEFA-4104-400D-91D3-9363E7406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943475"/>
            <a:ext cx="3057525" cy="23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고용주는 본인 사업장 배정자의</a:t>
            </a:r>
          </a:p>
        </p:txBody>
      </p:sp>
      <p:sp>
        <p:nvSpPr>
          <p:cNvPr id="20" name="s10-e20">
            <a:extLst xmlns:a="http://schemas.openxmlformats.org/drawingml/2006/main">
              <a:ext uri="{FF2B5EF4-FFF2-40B4-BE49-F238E27FC236}">
                <a16:creationId xmlns:a16="http://schemas.microsoft.com/office/drawing/2014/main" id="{F18C17E8-5348-4FBF-A3B2-992285ECB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194459"/>
            <a:ext cx="3057525" cy="23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계약서만 확인하며 여권은 제외합니다.</a:t>
            </a:r>
          </a:p>
        </p:txBody>
      </p:sp>
      <p:sp>
        <p:nvSpPr>
          <p:cNvPr id="21" name="s10-e21">
            <a:extLst xmlns:a="http://schemas.openxmlformats.org/drawingml/2006/main">
              <a:ext uri="{FF2B5EF4-FFF2-40B4-BE49-F238E27FC236}">
                <a16:creationId xmlns:a16="http://schemas.microsoft.com/office/drawing/2014/main" id="{5941D51D-F423-4DE7-BBC6-FE2B071DB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29400" y="1638300"/>
            <a:ext cx="7619350" cy="4552950"/>
          </a:xfrm>
          <a:prstGeom xmlns:a="http://schemas.openxmlformats.org/drawingml/2006/main" prst="roundRect">
            <a:avLst>
              <a:gd name="adj" fmla="val 188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D5"/>
            </a:solidFill>
            <a:prstDash val="solid"/>
          </a:ln>
        </p:spPr>
      </p:sp>
      <p:pic>
        <p:nvPic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0E749BB-5531-455A-ACD7-14BF38377C0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e5e620f0774ebf"/>
          <a:stretch xmlns:a="http://schemas.openxmlformats.org/drawingml/2006/main"/>
        </p:blipFill>
        <p:spPr>
          <a:xfrm xmlns:a="http://schemas.openxmlformats.org/drawingml/2006/main">
            <a:off x="4048450" y="1657350"/>
            <a:ext cx="7581250" cy="45148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00799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7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s11-e1">
            <a:extLst xmlns:a="http://schemas.openxmlformats.org/drawingml/2006/main">
              <a:ext uri="{FF2B5EF4-FFF2-40B4-BE49-F238E27FC236}">
                <a16:creationId xmlns:a16="http://schemas.microsoft.com/office/drawing/2014/main" id="{278776A8-ADB3-4F8C-8ACC-0DF985CC9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8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s11-e2">
            <a:extLst xmlns:a="http://schemas.openxmlformats.org/drawingml/2006/main">
              <a:ext uri="{FF2B5EF4-FFF2-40B4-BE49-F238E27FC236}">
                <a16:creationId xmlns:a16="http://schemas.microsoft.com/office/drawing/2014/main" id="{45642BA7-545F-4223-B289-E27A141F0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66700"/>
            <a:ext cx="685800" cy="17954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pPr>
            <a:r>
              <a: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rPr>
              <a:t>계절이음</a:t>
            </a:r>
          </a:p>
        </p:txBody>
      </p:sp>
      <p:sp>
        <p:nvSpPr>
          <p:cNvPr id="3" name="s11-e3">
            <a:extLst xmlns:a="http://schemas.openxmlformats.org/drawingml/2006/main">
              <a:ext uri="{FF2B5EF4-FFF2-40B4-BE49-F238E27FC236}">
                <a16:creationId xmlns:a16="http://schemas.microsoft.com/office/drawing/2014/main" id="{EAF45ED6-D247-4AF6-BE3B-9C47E4AE4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85750"/>
            <a:ext cx="751210" cy="1519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서비스 소개</a:t>
            </a:r>
          </a:p>
        </p:txBody>
      </p:sp>
      <p:sp>
        <p:nvSpPr>
          <p:cNvPr id="4" name="s11-e4">
            <a:extLst xmlns:a="http://schemas.openxmlformats.org/drawingml/2006/main">
              <a:ext uri="{FF2B5EF4-FFF2-40B4-BE49-F238E27FC236}">
                <a16:creationId xmlns:a16="http://schemas.microsoft.com/office/drawing/2014/main" id="{0C9CCE59-3516-41AD-A474-E6DE75473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85800"/>
            <a:ext cx="7026771" cy="46958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pPr>
            <a:r>
              <a: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rPr>
              <a:t>근로자의 등록 정보와 근무 이력을 함께 봅니다</a:t>
            </a:r>
          </a:p>
        </p:txBody>
      </p:sp>
      <p:sp>
        <p:nvSpPr>
          <p:cNvPr id="5" name="s11-e5">
            <a:extLst xmlns:a="http://schemas.openxmlformats.org/drawingml/2006/main">
              <a:ext uri="{FF2B5EF4-FFF2-40B4-BE49-F238E27FC236}">
                <a16:creationId xmlns:a16="http://schemas.microsoft.com/office/drawing/2014/main" id="{D9C6A498-D472-4C10-A15C-57124C144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1200150"/>
            <a:ext cx="11144250" cy="23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공무원·농협은 근로자 목록에서, 근로자는 나의 통합정보에서 연결된 기록을 확인합니다.</a:t>
            </a:r>
          </a:p>
        </p:txBody>
      </p:sp>
      <p:sp>
        <p:nvSpPr>
          <p:cNvPr id="6" name="s11-e6">
            <a:extLst xmlns:a="http://schemas.openxmlformats.org/drawingml/2006/main">
              <a:ext uri="{FF2B5EF4-FFF2-40B4-BE49-F238E27FC236}">
                <a16:creationId xmlns:a16="http://schemas.microsoft.com/office/drawing/2014/main" id="{1894B3D5-8B39-436D-87CF-C3D516806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81763"/>
            <a:ext cx="11125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2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s11-e7">
            <a:extLst xmlns:a="http://schemas.openxmlformats.org/drawingml/2006/main">
              <a:ext uri="{FF2B5EF4-FFF2-40B4-BE49-F238E27FC236}">
                <a16:creationId xmlns:a16="http://schemas.microsoft.com/office/drawing/2014/main" id="{40D6C9F1-20D0-4172-B293-33105F75C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581775"/>
            <a:ext cx="4037707" cy="1381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근로자 통합정보 실제 화면 · 상담 내용은 통합정보·평가·일반 보고서에 포함하지 않습니다.</a:t>
            </a:r>
          </a:p>
        </p:txBody>
      </p:sp>
      <p:sp>
        <p:nvSpPr>
          <p:cNvPr id="8" name="s11-e8">
            <a:extLst xmlns:a="http://schemas.openxmlformats.org/drawingml/2006/main">
              <a:ext uri="{FF2B5EF4-FFF2-40B4-BE49-F238E27FC236}">
                <a16:creationId xmlns:a16="http://schemas.microsoft.com/office/drawing/2014/main" id="{1F22F9BD-F818-4CFB-8202-3C0A82482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3775" y="6572250"/>
            <a:ext cx="536493" cy="1519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rPr>
              <a:t>11 / 17</a:t>
            </a:r>
          </a:p>
        </p:txBody>
      </p:sp>
      <p:sp>
        <p:nvSpPr>
          <p:cNvPr id="9" name="s11-e9">
            <a:extLst xmlns:a="http://schemas.openxmlformats.org/drawingml/2006/main">
              <a:ext uri="{FF2B5EF4-FFF2-40B4-BE49-F238E27FC236}">
                <a16:creationId xmlns:a16="http://schemas.microsoft.com/office/drawing/2014/main" id="{34B499F0-E6BB-4777-9EE3-A72F97F9C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824038"/>
            <a:ext cx="304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53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s11-e10">
            <a:extLst xmlns:a="http://schemas.openxmlformats.org/drawingml/2006/main">
              <a:ext uri="{FF2B5EF4-FFF2-40B4-BE49-F238E27FC236}">
                <a16:creationId xmlns:a16="http://schemas.microsoft.com/office/drawing/2014/main" id="{5C41AD8F-F5CA-4759-9BE9-EABB8BCB2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52625"/>
            <a:ext cx="2201689" cy="2900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rPr>
              <a:t>등록 정보와 근무 이력</a:t>
            </a:r>
          </a:p>
        </p:txBody>
      </p:sp>
      <p:sp>
        <p:nvSpPr>
          <p:cNvPr id="11" name="s11-e11">
            <a:extLst xmlns:a="http://schemas.openxmlformats.org/drawingml/2006/main">
              <a:ext uri="{FF2B5EF4-FFF2-40B4-BE49-F238E27FC236}">
                <a16:creationId xmlns:a16="http://schemas.microsoft.com/office/drawing/2014/main" id="{12470417-B896-485E-A90D-8450DD5D8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95525"/>
            <a:ext cx="3057525" cy="23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국적·언어·경험·체류 만료와</a:t>
            </a:r>
          </a:p>
        </p:txBody>
      </p:sp>
      <p:sp>
        <p:nvSpPr>
          <p:cNvPr id="12" name="s11-e12">
            <a:extLst xmlns:a="http://schemas.openxmlformats.org/drawingml/2006/main">
              <a:ext uri="{FF2B5EF4-FFF2-40B4-BE49-F238E27FC236}">
                <a16:creationId xmlns:a16="http://schemas.microsoft.com/office/drawing/2014/main" id="{5CF59A58-7F82-4F4A-85ED-697FDC82C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546509"/>
            <a:ext cx="3057525" cy="23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배정 사업장·작업·기간을 확인합니다.</a:t>
            </a:r>
          </a:p>
        </p:txBody>
      </p:sp>
      <p:sp>
        <p:nvSpPr>
          <p:cNvPr id="13" name="s11-e13">
            <a:extLst xmlns:a="http://schemas.openxmlformats.org/drawingml/2006/main">
              <a:ext uri="{FF2B5EF4-FFF2-40B4-BE49-F238E27FC236}">
                <a16:creationId xmlns:a16="http://schemas.microsoft.com/office/drawing/2014/main" id="{B06F8B78-F902-4807-AD66-41DCE51B3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148013"/>
            <a:ext cx="304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53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s11-e14">
            <a:extLst xmlns:a="http://schemas.openxmlformats.org/drawingml/2006/main">
              <a:ext uri="{FF2B5EF4-FFF2-40B4-BE49-F238E27FC236}">
                <a16:creationId xmlns:a16="http://schemas.microsoft.com/office/drawing/2014/main" id="{2493CF93-E9CC-4ECA-8614-C003AFE3A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276600"/>
            <a:ext cx="1731318" cy="2900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rPr>
              <a:t>근태와 상호 평가</a:t>
            </a:r>
          </a:p>
        </p:txBody>
      </p:sp>
      <p:sp>
        <p:nvSpPr>
          <p:cNvPr id="15" name="s11-e15">
            <a:extLst xmlns:a="http://schemas.openxmlformats.org/drawingml/2006/main">
              <a:ext uri="{FF2B5EF4-FFF2-40B4-BE49-F238E27FC236}">
                <a16:creationId xmlns:a16="http://schemas.microsoft.com/office/drawing/2014/main" id="{2DC92928-E68E-4CBB-AD64-A16D5627E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3057525" cy="23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출퇴근 기록과 QR 여부,</a:t>
            </a:r>
          </a:p>
        </p:txBody>
      </p:sp>
      <p:sp>
        <p:nvSpPr>
          <p:cNvPr id="16" name="s11-e16">
            <a:extLst xmlns:a="http://schemas.openxmlformats.org/drawingml/2006/main">
              <a:ext uri="{FF2B5EF4-FFF2-40B4-BE49-F238E27FC236}">
                <a16:creationId xmlns:a16="http://schemas.microsoft.com/office/drawing/2014/main" id="{C2AF9405-77E8-4FCD-8F3C-5979AC34F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870484"/>
            <a:ext cx="3057525" cy="23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종료된 근무의 양측 평가를 봅니다.</a:t>
            </a:r>
          </a:p>
        </p:txBody>
      </p:sp>
      <p:sp>
        <p:nvSpPr>
          <p:cNvPr id="17" name="s11-e17">
            <a:extLst xmlns:a="http://schemas.openxmlformats.org/drawingml/2006/main">
              <a:ext uri="{FF2B5EF4-FFF2-40B4-BE49-F238E27FC236}">
                <a16:creationId xmlns:a16="http://schemas.microsoft.com/office/drawing/2014/main" id="{E1675F84-D25F-4CB3-A22B-550A03BB6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471988"/>
            <a:ext cx="304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53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s11-e18">
            <a:extLst xmlns:a="http://schemas.openxmlformats.org/drawingml/2006/main">
              <a:ext uri="{FF2B5EF4-FFF2-40B4-BE49-F238E27FC236}">
                <a16:creationId xmlns:a16="http://schemas.microsoft.com/office/drawing/2014/main" id="{F0B8F627-713D-4BE8-ADB1-C5FAA6025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600575"/>
            <a:ext cx="1531293" cy="2900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rPr>
              <a:t>서류 상태 연결</a:t>
            </a:r>
          </a:p>
        </p:txBody>
      </p:sp>
      <p:sp>
        <p:nvSpPr>
          <p:cNvPr id="19" name="s11-e19">
            <a:extLst xmlns:a="http://schemas.openxmlformats.org/drawingml/2006/main">
              <a:ext uri="{FF2B5EF4-FFF2-40B4-BE49-F238E27FC236}">
                <a16:creationId xmlns:a16="http://schemas.microsoft.com/office/drawing/2014/main" id="{94E13876-34DE-4BEF-BA67-1FEF3E076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943475"/>
            <a:ext cx="3057525" cy="23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계약서·여권의 상태를 확인하고</a:t>
            </a:r>
          </a:p>
        </p:txBody>
      </p:sp>
      <p:sp>
        <p:nvSpPr>
          <p:cNvPr id="20" name="s11-e20">
            <a:extLst xmlns:a="http://schemas.openxmlformats.org/drawingml/2006/main">
              <a:ext uri="{FF2B5EF4-FFF2-40B4-BE49-F238E27FC236}">
                <a16:creationId xmlns:a16="http://schemas.microsoft.com/office/drawing/2014/main" id="{E14D298D-91C6-4D80-9626-CFA94D371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194459"/>
            <a:ext cx="3057525" cy="23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허용된 역할에서 상세 업무로 이동합니다.</a:t>
            </a:r>
          </a:p>
        </p:txBody>
      </p:sp>
      <p:sp>
        <p:nvSpPr>
          <p:cNvPr id="21" name="s11-e21">
            <a:extLst xmlns:a="http://schemas.openxmlformats.org/drawingml/2006/main">
              <a:ext uri="{FF2B5EF4-FFF2-40B4-BE49-F238E27FC236}">
                <a16:creationId xmlns:a16="http://schemas.microsoft.com/office/drawing/2014/main" id="{5632EECC-1C72-4578-9306-3F4DEBFA5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29400" y="1638300"/>
            <a:ext cx="7619350" cy="4552950"/>
          </a:xfrm>
          <a:prstGeom xmlns:a="http://schemas.openxmlformats.org/drawingml/2006/main" prst="roundRect">
            <a:avLst>
              <a:gd name="adj" fmla="val 188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D5"/>
            </a:solidFill>
            <a:prstDash val="solid"/>
          </a:ln>
        </p:spPr>
      </p:sp>
      <p:pic>
        <p:nvPic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FD86B5D-D80F-4048-8F7D-FA8DD51EF3C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adf5b4905e4e56"/>
          <a:stretch xmlns:a="http://schemas.openxmlformats.org/drawingml/2006/main"/>
        </p:blipFill>
        <p:spPr>
          <a:xfrm xmlns:a="http://schemas.openxmlformats.org/drawingml/2006/main">
            <a:off x="4048450" y="1657350"/>
            <a:ext cx="7581250" cy="45148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54497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7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s12-e1">
            <a:extLst xmlns:a="http://schemas.openxmlformats.org/drawingml/2006/main">
              <a:ext uri="{FF2B5EF4-FFF2-40B4-BE49-F238E27FC236}">
                <a16:creationId xmlns:a16="http://schemas.microsoft.com/office/drawing/2014/main" id="{12F6C806-078D-4B64-A8AE-CBE400725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8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s12-e2">
            <a:extLst xmlns:a="http://schemas.openxmlformats.org/drawingml/2006/main">
              <a:ext uri="{FF2B5EF4-FFF2-40B4-BE49-F238E27FC236}">
                <a16:creationId xmlns:a16="http://schemas.microsoft.com/office/drawing/2014/main" id="{A8EF09F1-F664-4B8C-85BA-B708E0EAC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66700"/>
            <a:ext cx="685800" cy="17954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pPr>
            <a:r>
              <a: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rPr>
              <a:t>계절이음</a:t>
            </a:r>
          </a:p>
        </p:txBody>
      </p:sp>
      <p:sp>
        <p:nvSpPr>
          <p:cNvPr id="3" name="s12-e3">
            <a:extLst xmlns:a="http://schemas.openxmlformats.org/drawingml/2006/main">
              <a:ext uri="{FF2B5EF4-FFF2-40B4-BE49-F238E27FC236}">
                <a16:creationId xmlns:a16="http://schemas.microsoft.com/office/drawing/2014/main" id="{B72CAD99-04B1-4085-BE0A-29368F638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85750"/>
            <a:ext cx="751210" cy="1519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서비스 소개</a:t>
            </a:r>
          </a:p>
        </p:txBody>
      </p:sp>
      <p:sp>
        <p:nvSpPr>
          <p:cNvPr id="4" name="s12-e4">
            <a:extLst xmlns:a="http://schemas.openxmlformats.org/drawingml/2006/main">
              <a:ext uri="{FF2B5EF4-FFF2-40B4-BE49-F238E27FC236}">
                <a16:creationId xmlns:a16="http://schemas.microsoft.com/office/drawing/2014/main" id="{80EEB47A-D86C-46EF-A283-25C5A958A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85800"/>
            <a:ext cx="7214788" cy="46958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pPr>
            <a:r>
              <a: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rPr>
              <a:t>같은 조회 조건으로 화면·CSV·PDF를 출력합니다</a:t>
            </a:r>
          </a:p>
        </p:txBody>
      </p:sp>
      <p:sp>
        <p:nvSpPr>
          <p:cNvPr id="5" name="s12-e5">
            <a:extLst xmlns:a="http://schemas.openxmlformats.org/drawingml/2006/main">
              <a:ext uri="{FF2B5EF4-FFF2-40B4-BE49-F238E27FC236}">
                <a16:creationId xmlns:a16="http://schemas.microsoft.com/office/drawing/2014/main" id="{C31953AD-879C-4B9B-B7A0-6BEE1502E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1200150"/>
            <a:ext cx="11144250" cy="23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공무원·농협이 운영 현황을 조회하고, 역할에 허용된 실무 참고자료를 함께 확인합니다.</a:t>
            </a:r>
          </a:p>
        </p:txBody>
      </p:sp>
      <p:sp>
        <p:nvSpPr>
          <p:cNvPr id="6" name="s12-e6">
            <a:extLst xmlns:a="http://schemas.openxmlformats.org/drawingml/2006/main">
              <a:ext uri="{FF2B5EF4-FFF2-40B4-BE49-F238E27FC236}">
                <a16:creationId xmlns:a16="http://schemas.microsoft.com/office/drawing/2014/main" id="{58A5E539-3926-4D5F-92F9-F8DADBED7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81763"/>
            <a:ext cx="11125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2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s12-e7">
            <a:extLst xmlns:a="http://schemas.openxmlformats.org/drawingml/2006/main">
              <a:ext uri="{FF2B5EF4-FFF2-40B4-BE49-F238E27FC236}">
                <a16:creationId xmlns:a16="http://schemas.microsoft.com/office/drawing/2014/main" id="{3507AC42-F0B1-4242-B2DE-F7F2E1F87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581775"/>
            <a:ext cx="4443310" cy="1381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공무원 보고서 실제 화면 · 수요 충족률 40% 등 모든 수치는 가상 데이터이며 운영 실적이 아닙니다.</a:t>
            </a:r>
          </a:p>
        </p:txBody>
      </p:sp>
      <p:sp>
        <p:nvSpPr>
          <p:cNvPr id="8" name="s12-e8">
            <a:extLst xmlns:a="http://schemas.openxmlformats.org/drawingml/2006/main">
              <a:ext uri="{FF2B5EF4-FFF2-40B4-BE49-F238E27FC236}">
                <a16:creationId xmlns:a16="http://schemas.microsoft.com/office/drawing/2014/main" id="{9CCB02DA-C434-4390-B339-AE3F450A2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3775" y="6572250"/>
            <a:ext cx="536493" cy="1519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rPr>
              <a:t>12 / 17</a:t>
            </a:r>
          </a:p>
        </p:txBody>
      </p:sp>
      <p:sp>
        <p:nvSpPr>
          <p:cNvPr id="9" name="s12-e9">
            <a:extLst xmlns:a="http://schemas.openxmlformats.org/drawingml/2006/main">
              <a:ext uri="{FF2B5EF4-FFF2-40B4-BE49-F238E27FC236}">
                <a16:creationId xmlns:a16="http://schemas.microsoft.com/office/drawing/2014/main" id="{551A002F-F934-40F3-A935-9065E49C7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824038"/>
            <a:ext cx="304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53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s12-e10">
            <a:extLst xmlns:a="http://schemas.openxmlformats.org/drawingml/2006/main">
              <a:ext uri="{FF2B5EF4-FFF2-40B4-BE49-F238E27FC236}">
                <a16:creationId xmlns:a16="http://schemas.microsoft.com/office/drawing/2014/main" id="{585872E1-EBCD-45F0-8451-84FD98916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52625"/>
            <a:ext cx="2131368" cy="2900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rPr>
              <a:t>기간과 사업장별 조회</a:t>
            </a:r>
          </a:p>
        </p:txBody>
      </p:sp>
      <p:sp>
        <p:nvSpPr>
          <p:cNvPr id="11" name="s12-e11">
            <a:extLst xmlns:a="http://schemas.openxmlformats.org/drawingml/2006/main">
              <a:ext uri="{FF2B5EF4-FFF2-40B4-BE49-F238E27FC236}">
                <a16:creationId xmlns:a16="http://schemas.microsoft.com/office/drawing/2014/main" id="{BF6AE305-C174-43C6-B975-3C38A9A97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95525"/>
            <a:ext cx="3057525" cy="23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시작일·종료일·사업장으로</a:t>
            </a:r>
          </a:p>
        </p:txBody>
      </p:sp>
      <p:sp>
        <p:nvSpPr>
          <p:cNvPr id="12" name="s12-e12">
            <a:extLst xmlns:a="http://schemas.openxmlformats.org/drawingml/2006/main">
              <a:ext uri="{FF2B5EF4-FFF2-40B4-BE49-F238E27FC236}">
                <a16:creationId xmlns:a16="http://schemas.microsoft.com/office/drawing/2014/main" id="{076F5382-E0B7-4F3F-9AE3-EF29FE47C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546509"/>
            <a:ext cx="3057525" cy="23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조회 범위를 정합니다.</a:t>
            </a:r>
          </a:p>
        </p:txBody>
      </p:sp>
      <p:sp>
        <p:nvSpPr>
          <p:cNvPr id="13" name="s12-e13">
            <a:extLst xmlns:a="http://schemas.openxmlformats.org/drawingml/2006/main">
              <a:ext uri="{FF2B5EF4-FFF2-40B4-BE49-F238E27FC236}">
                <a16:creationId xmlns:a16="http://schemas.microsoft.com/office/drawing/2014/main" id="{B53035B9-2009-4E94-804B-C743C3BF3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148013"/>
            <a:ext cx="304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53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s12-e14">
            <a:extLst xmlns:a="http://schemas.openxmlformats.org/drawingml/2006/main">
              <a:ext uri="{FF2B5EF4-FFF2-40B4-BE49-F238E27FC236}">
                <a16:creationId xmlns:a16="http://schemas.microsoft.com/office/drawing/2014/main" id="{EA339413-F391-4AAB-9C65-9C39098E0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276600"/>
            <a:ext cx="1531293" cy="2900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rPr>
              <a:t>공통 집계 기준</a:t>
            </a:r>
          </a:p>
        </p:txBody>
      </p:sp>
      <p:sp>
        <p:nvSpPr>
          <p:cNvPr id="15" name="s12-e15">
            <a:extLst xmlns:a="http://schemas.openxmlformats.org/drawingml/2006/main">
              <a:ext uri="{FF2B5EF4-FFF2-40B4-BE49-F238E27FC236}">
                <a16:creationId xmlns:a16="http://schemas.microsoft.com/office/drawing/2014/main" id="{867CD945-3886-4B97-87FC-C6F5E705C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3057525" cy="23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요청 인원·요청별 배정·실인원·</a:t>
            </a:r>
          </a:p>
        </p:txBody>
      </p:sp>
      <p:sp>
        <p:nvSpPr>
          <p:cNvPr id="16" name="s12-e16">
            <a:extLst xmlns:a="http://schemas.openxmlformats.org/drawingml/2006/main">
              <a:ext uri="{FF2B5EF4-FFF2-40B4-BE49-F238E27FC236}">
                <a16:creationId xmlns:a16="http://schemas.microsoft.com/office/drawing/2014/main" id="{AD117BCF-4391-46B7-8BDB-53CF85831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870484"/>
            <a:ext cx="3057525" cy="23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지원 사업장·QR 기록을 집계합니다.</a:t>
            </a:r>
          </a:p>
        </p:txBody>
      </p:sp>
      <p:sp>
        <p:nvSpPr>
          <p:cNvPr id="17" name="s12-e17">
            <a:extLst xmlns:a="http://schemas.openxmlformats.org/drawingml/2006/main">
              <a:ext uri="{FF2B5EF4-FFF2-40B4-BE49-F238E27FC236}">
                <a16:creationId xmlns:a16="http://schemas.microsoft.com/office/drawing/2014/main" id="{56E58CEB-2783-4C8F-BF3C-5772330B8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471988"/>
            <a:ext cx="304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53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s12-e18">
            <a:extLst xmlns:a="http://schemas.openxmlformats.org/drawingml/2006/main">
              <a:ext uri="{FF2B5EF4-FFF2-40B4-BE49-F238E27FC236}">
                <a16:creationId xmlns:a16="http://schemas.microsoft.com/office/drawing/2014/main" id="{BD2D3086-BF4B-464A-9484-79004336C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600575"/>
            <a:ext cx="2201689" cy="2900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rPr>
              <a:t>집계 의미를 함께 표시</a:t>
            </a:r>
          </a:p>
        </p:txBody>
      </p:sp>
      <p:sp>
        <p:nvSpPr>
          <p:cNvPr id="19" name="s12-e19">
            <a:extLst xmlns:a="http://schemas.openxmlformats.org/drawingml/2006/main">
              <a:ext uri="{FF2B5EF4-FFF2-40B4-BE49-F238E27FC236}">
                <a16:creationId xmlns:a16="http://schemas.microsoft.com/office/drawing/2014/main" id="{19319996-2841-46D0-8FBA-EFE32DFA8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943475"/>
            <a:ext cx="3057525" cy="23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배정 인원은 인일 지표가 아니며,</a:t>
            </a:r>
          </a:p>
        </p:txBody>
      </p:sp>
      <p:sp>
        <p:nvSpPr>
          <p:cNvPr id="20" name="s12-e20">
            <a:extLst xmlns:a="http://schemas.openxmlformats.org/drawingml/2006/main">
              <a:ext uri="{FF2B5EF4-FFF2-40B4-BE49-F238E27FC236}">
                <a16:creationId xmlns:a16="http://schemas.microsoft.com/office/drawing/2014/main" id="{72FA9442-35FA-4275-B079-D55B29052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194459"/>
            <a:ext cx="3057525" cy="23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서류 수치는 조회 시점의 상태입니다.</a:t>
            </a:r>
          </a:p>
        </p:txBody>
      </p:sp>
      <p:sp>
        <p:nvSpPr>
          <p:cNvPr id="21" name="s12-e21">
            <a:extLst xmlns:a="http://schemas.openxmlformats.org/drawingml/2006/main">
              <a:ext uri="{FF2B5EF4-FFF2-40B4-BE49-F238E27FC236}">
                <a16:creationId xmlns:a16="http://schemas.microsoft.com/office/drawing/2014/main" id="{167ECD2F-9D9D-4062-AE79-BCE7B48FB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9441" y="1638300"/>
            <a:ext cx="6059268" cy="4552950"/>
          </a:xfrm>
          <a:prstGeom xmlns:a="http://schemas.openxmlformats.org/drawingml/2006/main" prst="roundRect">
            <a:avLst>
              <a:gd name="adj" fmla="val 188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D5"/>
            </a:solidFill>
            <a:prstDash val="solid"/>
          </a:ln>
        </p:spPr>
      </p:sp>
      <p:pic>
        <p:nvPic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972F894-7062-4AAA-B004-E07322E2BF0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dd937a04d374962"/>
          <a:stretch xmlns:a="http://schemas.openxmlformats.org/drawingml/2006/main"/>
        </p:blipFill>
        <p:spPr>
          <a:xfrm xmlns:a="http://schemas.openxmlformats.org/drawingml/2006/main">
            <a:off x="4828491" y="1657350"/>
            <a:ext cx="6021168" cy="45148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4885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7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s13-e1">
            <a:extLst xmlns:a="http://schemas.openxmlformats.org/drawingml/2006/main">
              <a:ext uri="{FF2B5EF4-FFF2-40B4-BE49-F238E27FC236}">
                <a16:creationId xmlns:a16="http://schemas.microsoft.com/office/drawing/2014/main" id="{39D8D2DA-4DAD-4946-AE24-DD52CD930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8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s13-e2">
            <a:extLst xmlns:a="http://schemas.openxmlformats.org/drawingml/2006/main">
              <a:ext uri="{FF2B5EF4-FFF2-40B4-BE49-F238E27FC236}">
                <a16:creationId xmlns:a16="http://schemas.microsoft.com/office/drawing/2014/main" id="{C384D338-817F-4B62-8671-E82932599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66700"/>
            <a:ext cx="685800" cy="17954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pPr>
            <a:r>
              <a: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rPr>
              <a:t>계절이음</a:t>
            </a:r>
          </a:p>
        </p:txBody>
      </p:sp>
      <p:sp>
        <p:nvSpPr>
          <p:cNvPr id="3" name="s13-e3">
            <a:extLst xmlns:a="http://schemas.openxmlformats.org/drawingml/2006/main">
              <a:ext uri="{FF2B5EF4-FFF2-40B4-BE49-F238E27FC236}">
                <a16:creationId xmlns:a16="http://schemas.microsoft.com/office/drawing/2014/main" id="{626DC757-553C-4F23-B040-4B6BDD80A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85750"/>
            <a:ext cx="751210" cy="1519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서비스 소개</a:t>
            </a:r>
          </a:p>
        </p:txBody>
      </p:sp>
      <p:sp>
        <p:nvSpPr>
          <p:cNvPr id="4" name="s13-e4">
            <a:extLst xmlns:a="http://schemas.openxmlformats.org/drawingml/2006/main">
              <a:ext uri="{FF2B5EF4-FFF2-40B4-BE49-F238E27FC236}">
                <a16:creationId xmlns:a16="http://schemas.microsoft.com/office/drawing/2014/main" id="{89323E8F-CFB5-44E1-9685-CF629DAEA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85800"/>
            <a:ext cx="7111529" cy="46958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pPr>
            <a:r>
              <a: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rPr>
              <a:t>화면과 업무 글, 채팅을 여러 언어로 확인합니다</a:t>
            </a:r>
          </a:p>
        </p:txBody>
      </p:sp>
      <p:sp>
        <p:nvSpPr>
          <p:cNvPr id="5" name="s13-e5">
            <a:extLst xmlns:a="http://schemas.openxmlformats.org/drawingml/2006/main">
              <a:ext uri="{FF2B5EF4-FFF2-40B4-BE49-F238E27FC236}">
                <a16:creationId xmlns:a16="http://schemas.microsoft.com/office/drawing/2014/main" id="{D7B20D3A-CECF-43DF-AB12-9776F7DE9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1200150"/>
            <a:ext cx="11144250" cy="23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한국어·영어와 프로젝트 대상 17개국 언어를 포함해 총 19개 언어를 지원합니다.</a:t>
            </a:r>
          </a:p>
        </p:txBody>
      </p:sp>
      <p:sp>
        <p:nvSpPr>
          <p:cNvPr id="6" name="s13-e6">
            <a:extLst xmlns:a="http://schemas.openxmlformats.org/drawingml/2006/main">
              <a:ext uri="{FF2B5EF4-FFF2-40B4-BE49-F238E27FC236}">
                <a16:creationId xmlns:a16="http://schemas.microsoft.com/office/drawing/2014/main" id="{BEC88C7F-38B6-4821-8C58-6AEF8A868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81763"/>
            <a:ext cx="11125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2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s13-e7">
            <a:extLst xmlns:a="http://schemas.openxmlformats.org/drawingml/2006/main">
              <a:ext uri="{FF2B5EF4-FFF2-40B4-BE49-F238E27FC236}">
                <a16:creationId xmlns:a16="http://schemas.microsoft.com/office/drawing/2014/main" id="{4435C025-F726-4925-A522-B96A089EB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581775"/>
            <a:ext cx="4081611" cy="1381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2026.11.06 운영 사이트의 기존 시연 대화 화면 · 원문과 저장된 번역을 확인할 수 있습니다.</a:t>
            </a:r>
          </a:p>
        </p:txBody>
      </p:sp>
      <p:sp>
        <p:nvSpPr>
          <p:cNvPr id="8" name="s13-e8">
            <a:extLst xmlns:a="http://schemas.openxmlformats.org/drawingml/2006/main">
              <a:ext uri="{FF2B5EF4-FFF2-40B4-BE49-F238E27FC236}">
                <a16:creationId xmlns:a16="http://schemas.microsoft.com/office/drawing/2014/main" id="{173ECDAF-E745-4230-8BF2-BDCCA5DD5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3775" y="6572250"/>
            <a:ext cx="536493" cy="1519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rPr>
              <a:t>13 / 17</a:t>
            </a:r>
          </a:p>
        </p:txBody>
      </p:sp>
      <p:sp>
        <p:nvSpPr>
          <p:cNvPr id="9" name="s13-e9">
            <a:extLst xmlns:a="http://schemas.openxmlformats.org/drawingml/2006/main">
              <a:ext uri="{FF2B5EF4-FFF2-40B4-BE49-F238E27FC236}">
                <a16:creationId xmlns:a16="http://schemas.microsoft.com/office/drawing/2014/main" id="{34AE73EF-AC5B-413B-BA54-A01E5DB7C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771650"/>
            <a:ext cx="963383" cy="9667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52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52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52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52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52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52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52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52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52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52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52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pPr>
            <a:r>
              <a:rPr sz="52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rPr>
              <a:t>19</a:t>
            </a:r>
          </a:p>
        </p:txBody>
      </p:sp>
      <p:sp>
        <p:nvSpPr>
          <p:cNvPr id="10" name="s13-e10">
            <a:extLst xmlns:a="http://schemas.openxmlformats.org/drawingml/2006/main">
              <a:ext uri="{FF2B5EF4-FFF2-40B4-BE49-F238E27FC236}">
                <a16:creationId xmlns:a16="http://schemas.microsoft.com/office/drawing/2014/main" id="{57C7A930-051E-4C12-A2D7-A77926A99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2152650"/>
            <a:ext cx="956667" cy="3314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0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80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80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80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80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80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80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80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80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80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pPr>
            <a:r>
              <a:rPr sz="180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rPr>
              <a:t>개 언어</a:t>
            </a:r>
          </a:p>
        </p:txBody>
      </p:sp>
      <p:sp>
        <p:nvSpPr>
          <p:cNvPr id="11" name="s13-e11">
            <a:extLst xmlns:a="http://schemas.openxmlformats.org/drawingml/2006/main">
              <a:ext uri="{FF2B5EF4-FFF2-40B4-BE49-F238E27FC236}">
                <a16:creationId xmlns:a16="http://schemas.microsoft.com/office/drawing/2014/main" id="{44E60E7E-A416-4AE7-B14B-86A45826A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733675"/>
            <a:ext cx="3105150" cy="2486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한국어, 영어, 베트남어,</a:t>
            </a:r>
          </a:p>
        </p:txBody>
      </p:sp>
      <p:sp>
        <p:nvSpPr>
          <p:cNvPr id="12" name="s13-e12">
            <a:extLst xmlns:a="http://schemas.openxmlformats.org/drawingml/2006/main">
              <a:ext uri="{FF2B5EF4-FFF2-40B4-BE49-F238E27FC236}">
                <a16:creationId xmlns:a16="http://schemas.microsoft.com/office/drawing/2014/main" id="{CBBD64C4-AC32-4839-8D32-0D2EB1E60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999423"/>
            <a:ext cx="3105150" cy="2486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필리핀어, 태국어 등</a:t>
            </a:r>
          </a:p>
        </p:txBody>
      </p:sp>
      <p:sp>
        <p:nvSpPr>
          <p:cNvPr id="13" name="s13-e13">
            <a:extLst xmlns:a="http://schemas.openxmlformats.org/drawingml/2006/main">
              <a:ext uri="{FF2B5EF4-FFF2-40B4-BE49-F238E27FC236}">
                <a16:creationId xmlns:a16="http://schemas.microsoft.com/office/drawing/2014/main" id="{918258F6-E4C5-4ACE-8A59-20E273070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700463"/>
            <a:ext cx="304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53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s13-e14">
            <a:extLst xmlns:a="http://schemas.openxmlformats.org/drawingml/2006/main">
              <a:ext uri="{FF2B5EF4-FFF2-40B4-BE49-F238E27FC236}">
                <a16:creationId xmlns:a16="http://schemas.microsoft.com/office/drawing/2014/main" id="{9B4230CF-C2DE-45AB-A5C6-EB3D764F4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829050"/>
            <a:ext cx="2054014" cy="2900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rPr>
              <a:t>공지·문의 등 업무 글</a:t>
            </a:r>
          </a:p>
        </p:txBody>
      </p:sp>
      <p:sp>
        <p:nvSpPr>
          <p:cNvPr id="15" name="s13-e15">
            <a:extLst xmlns:a="http://schemas.openxmlformats.org/drawingml/2006/main">
              <a:ext uri="{FF2B5EF4-FFF2-40B4-BE49-F238E27FC236}">
                <a16:creationId xmlns:a16="http://schemas.microsoft.com/office/drawing/2014/main" id="{4DFCE247-FB5F-4C4A-975D-41594302A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171950"/>
            <a:ext cx="3057525" cy="23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작성·수정 시 번역을 저장하고</a:t>
            </a:r>
          </a:p>
        </p:txBody>
      </p:sp>
      <p:sp>
        <p:nvSpPr>
          <p:cNvPr id="16" name="s13-e16">
            <a:extLst xmlns:a="http://schemas.openxmlformats.org/drawingml/2006/main">
              <a:ext uri="{FF2B5EF4-FFF2-40B4-BE49-F238E27FC236}">
                <a16:creationId xmlns:a16="http://schemas.microsoft.com/office/drawing/2014/main" id="{7C84481C-C8E4-4DDF-8965-FE3554390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422934"/>
            <a:ext cx="3057525" cy="23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선택한 화면 언어의 저장본을 봅니다.</a:t>
            </a:r>
          </a:p>
        </p:txBody>
      </p:sp>
      <p:sp>
        <p:nvSpPr>
          <p:cNvPr id="17" name="s13-e17">
            <a:extLst xmlns:a="http://schemas.openxmlformats.org/drawingml/2006/main">
              <a:ext uri="{FF2B5EF4-FFF2-40B4-BE49-F238E27FC236}">
                <a16:creationId xmlns:a16="http://schemas.microsoft.com/office/drawing/2014/main" id="{34E3CAC9-1F98-483B-AC2C-30F14B869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891088"/>
            <a:ext cx="304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53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s13-e18">
            <a:extLst xmlns:a="http://schemas.openxmlformats.org/drawingml/2006/main">
              <a:ext uri="{FF2B5EF4-FFF2-40B4-BE49-F238E27FC236}">
                <a16:creationId xmlns:a16="http://schemas.microsoft.com/office/drawing/2014/main" id="{D6251924-EFF3-4B95-A445-6F57CCC5F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019675"/>
            <a:ext cx="2201689" cy="2900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rPr>
              <a:t>받은 채팅의 언어 선택</a:t>
            </a:r>
          </a:p>
        </p:txBody>
      </p:sp>
      <p:sp>
        <p:nvSpPr>
          <p:cNvPr id="19" name="s13-e19">
            <a:extLst xmlns:a="http://schemas.openxmlformats.org/drawingml/2006/main">
              <a:ext uri="{FF2B5EF4-FFF2-40B4-BE49-F238E27FC236}">
                <a16:creationId xmlns:a16="http://schemas.microsoft.com/office/drawing/2014/main" id="{71C6011C-C6A6-4911-9ED0-210D1E53A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362575"/>
            <a:ext cx="3057525" cy="23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받는 사람이 번역 언어를 정합니다.</a:t>
            </a:r>
          </a:p>
        </p:txBody>
      </p:sp>
      <p:sp>
        <p:nvSpPr>
          <p:cNvPr id="20" name="s13-e20">
            <a:extLst xmlns:a="http://schemas.openxmlformats.org/drawingml/2006/main">
              <a:ext uri="{FF2B5EF4-FFF2-40B4-BE49-F238E27FC236}">
                <a16:creationId xmlns:a16="http://schemas.microsoft.com/office/drawing/2014/main" id="{24524C7C-A4AA-4D00-A8F0-6D105A609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613559"/>
            <a:ext cx="3057525" cy="23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번역문과 접힌 원문을 함께 제공합니다.</a:t>
            </a:r>
          </a:p>
        </p:txBody>
      </p:sp>
      <p:sp>
        <p:nvSpPr>
          <p:cNvPr id="21" name="s13-e21">
            <a:extLst xmlns:a="http://schemas.openxmlformats.org/drawingml/2006/main">
              <a:ext uri="{FF2B5EF4-FFF2-40B4-BE49-F238E27FC236}">
                <a16:creationId xmlns:a16="http://schemas.microsoft.com/office/drawing/2014/main" id="{7F30BF06-2A9D-4C39-9A0D-60534067A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3420" y="1666875"/>
            <a:ext cx="3630386" cy="4533900"/>
          </a:xfrm>
          <a:prstGeom xmlns:a="http://schemas.openxmlformats.org/drawingml/2006/main" prst="roundRect">
            <a:avLst>
              <a:gd name="adj" fmla="val 236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D5"/>
            </a:solidFill>
            <a:prstDash val="solid"/>
          </a:ln>
        </p:spPr>
      </p:sp>
      <p:pic>
        <p:nvPic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15F8201-2B97-4438-A664-C9611643E28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62ad09c9db341d2"/>
          <a:stretch xmlns:a="http://schemas.openxmlformats.org/drawingml/2006/main"/>
        </p:blipFill>
        <p:spPr>
          <a:xfrm xmlns:a="http://schemas.openxmlformats.org/drawingml/2006/main">
            <a:off x="6152470" y="1685925"/>
            <a:ext cx="3592286" cy="4495800"/>
          </a:xfrm>
          <a:prstGeom xmlns:a="http://schemas.openxmlformats.org/drawingml/2006/main" prst="rect">
            <a:avLst/>
          </a:prstGeom>
        </p:spPr>
      </p:pic>
      <p:sp>
        <p:nvSpPr>
          <p:cNvPr id="23" name="s13-e23">
            <a:extLst xmlns:a="http://schemas.openxmlformats.org/drawingml/2006/main">
              <a:ext uri="{FF2B5EF4-FFF2-40B4-BE49-F238E27FC236}">
                <a16:creationId xmlns:a16="http://schemas.microsoft.com/office/drawing/2014/main" id="{DB5D6F30-5DDC-47F5-8A82-01CD4EC6D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6229350"/>
            <a:ext cx="6905625" cy="165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90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90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90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90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90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90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90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90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90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90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90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90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기존 시연 계정에서 열람한 대화 화면</a:t>
            </a:r>
          </a:p>
        </p:txBody>
      </p:sp>
    </p:spTree>
    <p:extLst>
      <p:ext uri="{BB962C8B-B14F-4D97-AF65-F5344CB8AC3E}">
        <p14:creationId xmlns:p14="http://schemas.microsoft.com/office/powerpoint/2010/main" val="1734762013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7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s14-e1">
            <a:extLst xmlns:a="http://schemas.openxmlformats.org/drawingml/2006/main">
              <a:ext uri="{FF2B5EF4-FFF2-40B4-BE49-F238E27FC236}">
                <a16:creationId xmlns:a16="http://schemas.microsoft.com/office/drawing/2014/main" id="{3A229A75-724E-4151-9F05-9AC041C9C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8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s14-e2">
            <a:extLst xmlns:a="http://schemas.openxmlformats.org/drawingml/2006/main">
              <a:ext uri="{FF2B5EF4-FFF2-40B4-BE49-F238E27FC236}">
                <a16:creationId xmlns:a16="http://schemas.microsoft.com/office/drawing/2014/main" id="{595DD1D5-CF44-4779-8A8B-539245852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66700"/>
            <a:ext cx="685800" cy="17954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pPr>
            <a:r>
              <a: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rPr>
              <a:t>계절이음</a:t>
            </a:r>
          </a:p>
        </p:txBody>
      </p:sp>
      <p:sp>
        <p:nvSpPr>
          <p:cNvPr id="3" name="s14-e3">
            <a:extLst xmlns:a="http://schemas.openxmlformats.org/drawingml/2006/main">
              <a:ext uri="{FF2B5EF4-FFF2-40B4-BE49-F238E27FC236}">
                <a16:creationId xmlns:a16="http://schemas.microsoft.com/office/drawing/2014/main" id="{FB0C5A91-783F-4A5D-A4E9-DA9BD5DC4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85750"/>
            <a:ext cx="751210" cy="1519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서비스 소개</a:t>
            </a:r>
          </a:p>
        </p:txBody>
      </p:sp>
      <p:sp>
        <p:nvSpPr>
          <p:cNvPr id="4" name="s14-e4">
            <a:extLst xmlns:a="http://schemas.openxmlformats.org/drawingml/2006/main">
              <a:ext uri="{FF2B5EF4-FFF2-40B4-BE49-F238E27FC236}">
                <a16:creationId xmlns:a16="http://schemas.microsoft.com/office/drawing/2014/main" id="{53225720-B385-43A7-90B2-84CF4D6DA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85800"/>
            <a:ext cx="7674471" cy="46958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pPr>
            <a:r>
              <a: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rPr>
              <a:t>근무와 함께 기숙사 생활과 물품 나눔을 지원합니다</a:t>
            </a:r>
          </a:p>
        </p:txBody>
      </p:sp>
      <p:sp>
        <p:nvSpPr>
          <p:cNvPr id="5" name="s14-e5">
            <a:extLst xmlns:a="http://schemas.openxmlformats.org/drawingml/2006/main">
              <a:ext uri="{FF2B5EF4-FFF2-40B4-BE49-F238E27FC236}">
                <a16:creationId xmlns:a16="http://schemas.microsoft.com/office/drawing/2014/main" id="{41026C8D-5303-4F1B-A0EE-D49887178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1200150"/>
            <a:ext cx="11144250" cy="23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시설 기록과 생활 지원 기능을 업무 화면에서 이어서 이용합니다.</a:t>
            </a:r>
          </a:p>
        </p:txBody>
      </p:sp>
      <p:sp>
        <p:nvSpPr>
          <p:cNvPr id="6" name="s14-e6">
            <a:extLst xmlns:a="http://schemas.openxmlformats.org/drawingml/2006/main">
              <a:ext uri="{FF2B5EF4-FFF2-40B4-BE49-F238E27FC236}">
                <a16:creationId xmlns:a16="http://schemas.microsoft.com/office/drawing/2014/main" id="{3401DD77-6A56-449B-8303-A4F88E1B1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81763"/>
            <a:ext cx="11125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2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s14-e7">
            <a:extLst xmlns:a="http://schemas.openxmlformats.org/drawingml/2006/main">
              <a:ext uri="{FF2B5EF4-FFF2-40B4-BE49-F238E27FC236}">
                <a16:creationId xmlns:a16="http://schemas.microsoft.com/office/drawing/2014/main" id="{2B3A3A1E-CC7C-4ED5-8545-43855634D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581775"/>
            <a:ext cx="3931062" cy="1381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농협 기숙사·식당 / 근로자 중고장터 실제 화면 · 입주 명단과 판매글은 가상 자료입니다.</a:t>
            </a:r>
          </a:p>
        </p:txBody>
      </p:sp>
      <p:sp>
        <p:nvSpPr>
          <p:cNvPr id="8" name="s14-e8">
            <a:extLst xmlns:a="http://schemas.openxmlformats.org/drawingml/2006/main">
              <a:ext uri="{FF2B5EF4-FFF2-40B4-BE49-F238E27FC236}">
                <a16:creationId xmlns:a16="http://schemas.microsoft.com/office/drawing/2014/main" id="{169C7464-396D-4F89-803E-20AF20E8E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3775" y="6572250"/>
            <a:ext cx="536493" cy="1519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rPr>
              <a:t>14 / 17</a:t>
            </a:r>
          </a:p>
        </p:txBody>
      </p:sp>
      <p:sp>
        <p:nvSpPr>
          <p:cNvPr id="9" name="s14-e9">
            <a:extLst xmlns:a="http://schemas.openxmlformats.org/drawingml/2006/main">
              <a:ext uri="{FF2B5EF4-FFF2-40B4-BE49-F238E27FC236}">
                <a16:creationId xmlns:a16="http://schemas.microsoft.com/office/drawing/2014/main" id="{0A936EDA-7E70-4971-9B0D-0D40C5BB3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790700"/>
            <a:ext cx="1343211" cy="31765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72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72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72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72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72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72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72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72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72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pPr>
            <a:r>
              <a:rPr sz="172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rPr>
              <a:t>기숙사·식당</a:t>
            </a:r>
          </a:p>
        </p:txBody>
      </p:sp>
      <p:sp>
        <p:nvSpPr>
          <p:cNvPr id="10" name="s14-e10">
            <a:extLst xmlns:a="http://schemas.openxmlformats.org/drawingml/2006/main">
              <a:ext uri="{FF2B5EF4-FFF2-40B4-BE49-F238E27FC236}">
                <a16:creationId xmlns:a16="http://schemas.microsoft.com/office/drawing/2014/main" id="{6C2FA401-CA59-46E9-8971-AC41938FA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1790700"/>
            <a:ext cx="1066800" cy="31765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72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72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72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72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72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72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72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72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72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pPr>
            <a:r>
              <a:rPr sz="172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rPr>
              <a:t>중고장터</a:t>
            </a:r>
          </a:p>
        </p:txBody>
      </p:sp>
      <p:sp>
        <p:nvSpPr>
          <p:cNvPr id="11" name="s14-e11">
            <a:extLst xmlns:a="http://schemas.openxmlformats.org/drawingml/2006/main">
              <a:ext uri="{FF2B5EF4-FFF2-40B4-BE49-F238E27FC236}">
                <a16:creationId xmlns:a16="http://schemas.microsoft.com/office/drawing/2014/main" id="{04BEE609-DCC4-4263-9D24-4AF0D3056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6908" y="2209800"/>
            <a:ext cx="5318409" cy="2771775"/>
          </a:xfrm>
          <a:prstGeom xmlns:a="http://schemas.openxmlformats.org/drawingml/2006/main" prst="roundRect">
            <a:avLst>
              <a:gd name="adj" fmla="val 309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D5"/>
            </a:solidFill>
            <a:prstDash val="solid"/>
          </a:ln>
        </p:spPr>
      </p:sp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E2D2BC3-FE60-40FC-B832-5B26989C2C1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e64f9b9cb142ac"/>
          <a:stretch xmlns:a="http://schemas.openxmlformats.org/drawingml/2006/main"/>
        </p:blipFill>
        <p:spPr>
          <a:xfrm xmlns:a="http://schemas.openxmlformats.org/drawingml/2006/main">
            <a:off x="545958" y="2228850"/>
            <a:ext cx="5280309" cy="2733675"/>
          </a:xfrm>
          <a:prstGeom xmlns:a="http://schemas.openxmlformats.org/drawingml/2006/main" prst="rect">
            <a:avLst/>
          </a:prstGeom>
        </p:spPr>
      </p:pic>
      <p:sp>
        <p:nvSpPr>
          <p:cNvPr id="13" name="s14-e13">
            <a:extLst xmlns:a="http://schemas.openxmlformats.org/drawingml/2006/main">
              <a:ext uri="{FF2B5EF4-FFF2-40B4-BE49-F238E27FC236}">
                <a16:creationId xmlns:a16="http://schemas.microsoft.com/office/drawing/2014/main" id="{82BEBFBE-8923-4280-BB06-D0FA778AF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355375"/>
            <a:ext cx="5343525" cy="2480625"/>
          </a:xfrm>
          <a:prstGeom xmlns:a="http://schemas.openxmlformats.org/drawingml/2006/main" prst="roundRect">
            <a:avLst>
              <a:gd name="adj" fmla="val 34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D5"/>
            </a:solidFill>
            <a:prstDash val="solid"/>
          </a:ln>
        </p:spPr>
      </p:sp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70E7BEA-A468-437C-9043-B524E901BA3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c758151c36b419a"/>
          <a:stretch xmlns:a="http://schemas.openxmlformats.org/drawingml/2006/main"/>
        </p:blipFill>
        <p:spPr>
          <a:xfrm xmlns:a="http://schemas.openxmlformats.org/drawingml/2006/main">
            <a:off x="6353175" y="2374425"/>
            <a:ext cx="5305425" cy="2442525"/>
          </a:xfrm>
          <a:prstGeom xmlns:a="http://schemas.openxmlformats.org/drawingml/2006/main" prst="rect">
            <a:avLst/>
          </a:prstGeom>
        </p:spPr>
      </p:pic>
      <p:sp>
        <p:nvSpPr>
          <p:cNvPr id="15" name="s14-e15">
            <a:extLst xmlns:a="http://schemas.openxmlformats.org/drawingml/2006/main">
              <a:ext uri="{FF2B5EF4-FFF2-40B4-BE49-F238E27FC236}">
                <a16:creationId xmlns:a16="http://schemas.microsoft.com/office/drawing/2014/main" id="{4E9C5931-ACD4-4CFB-B226-B2A1B2497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219700"/>
            <a:ext cx="5276850" cy="2486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농협이 입주 명단·시설 QR과 식사·입퇴실 기록을</a:t>
            </a:r>
          </a:p>
        </p:txBody>
      </p:sp>
      <p:sp>
        <p:nvSpPr>
          <p:cNvPr id="16" name="s14-e16">
            <a:extLst xmlns:a="http://schemas.openxmlformats.org/drawingml/2006/main">
              <a:ext uri="{FF2B5EF4-FFF2-40B4-BE49-F238E27FC236}">
                <a16:creationId xmlns:a16="http://schemas.microsoft.com/office/drawing/2014/main" id="{2569913D-8F83-48B7-80CA-B43C4DCFD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485448"/>
            <a:ext cx="5276850" cy="2486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확인합니다. 입주 배정 편집은 추가 개발 범위입니다.</a:t>
            </a:r>
          </a:p>
        </p:txBody>
      </p:sp>
      <p:sp>
        <p:nvSpPr>
          <p:cNvPr id="17" name="s14-e17">
            <a:extLst xmlns:a="http://schemas.openxmlformats.org/drawingml/2006/main">
              <a:ext uri="{FF2B5EF4-FFF2-40B4-BE49-F238E27FC236}">
                <a16:creationId xmlns:a16="http://schemas.microsoft.com/office/drawing/2014/main" id="{6C9B7EEA-F901-4FD7-B90F-46EA8EC3E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5219700"/>
            <a:ext cx="5276850" cy="2486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판매글 등록·수정, 거래 상태 변경, 문의·답변을</a:t>
            </a:r>
          </a:p>
        </p:txBody>
      </p:sp>
      <p:sp>
        <p:nvSpPr>
          <p:cNvPr id="18" name="s14-e18">
            <a:extLst xmlns:a="http://schemas.openxmlformats.org/drawingml/2006/main">
              <a:ext uri="{FF2B5EF4-FFF2-40B4-BE49-F238E27FC236}">
                <a16:creationId xmlns:a16="http://schemas.microsoft.com/office/drawing/2014/main" id="{868E4EB3-9D8B-4398-AEAF-A941988F7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5485448"/>
            <a:ext cx="5276850" cy="2486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제공합니다. 거래 문의는 당사자만 확인합니다.</a:t>
            </a:r>
          </a:p>
        </p:txBody>
      </p:sp>
    </p:spTree>
    <p:extLst>
      <p:ext uri="{BB962C8B-B14F-4D97-AF65-F5344CB8AC3E}">
        <p14:creationId xmlns:p14="http://schemas.microsoft.com/office/powerpoint/2010/main" val="730504090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7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s15-e1">
            <a:extLst xmlns:a="http://schemas.openxmlformats.org/drawingml/2006/main">
              <a:ext uri="{FF2B5EF4-FFF2-40B4-BE49-F238E27FC236}">
                <a16:creationId xmlns:a16="http://schemas.microsoft.com/office/drawing/2014/main" id="{6BF73FAD-AE2B-4516-8F64-DF2100C39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8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s15-e2">
            <a:extLst xmlns:a="http://schemas.openxmlformats.org/drawingml/2006/main">
              <a:ext uri="{FF2B5EF4-FFF2-40B4-BE49-F238E27FC236}">
                <a16:creationId xmlns:a16="http://schemas.microsoft.com/office/drawing/2014/main" id="{2E2E421D-875D-4E16-93E6-0BA610577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66700"/>
            <a:ext cx="685800" cy="17954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pPr>
            <a:r>
              <a: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rPr>
              <a:t>계절이음</a:t>
            </a:r>
          </a:p>
        </p:txBody>
      </p:sp>
      <p:sp>
        <p:nvSpPr>
          <p:cNvPr id="3" name="s15-e3">
            <a:extLst xmlns:a="http://schemas.openxmlformats.org/drawingml/2006/main">
              <a:ext uri="{FF2B5EF4-FFF2-40B4-BE49-F238E27FC236}">
                <a16:creationId xmlns:a16="http://schemas.microsoft.com/office/drawing/2014/main" id="{CF3874B8-4DD8-49BF-8C6F-B16574694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85750"/>
            <a:ext cx="751210" cy="1519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서비스 소개</a:t>
            </a:r>
          </a:p>
        </p:txBody>
      </p:sp>
      <p:sp>
        <p:nvSpPr>
          <p:cNvPr id="4" name="s15-e4">
            <a:extLst xmlns:a="http://schemas.openxmlformats.org/drawingml/2006/main">
              <a:ext uri="{FF2B5EF4-FFF2-40B4-BE49-F238E27FC236}">
                <a16:creationId xmlns:a16="http://schemas.microsoft.com/office/drawing/2014/main" id="{E48F4D65-4641-49CA-B872-78B7D6F87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85800"/>
            <a:ext cx="6559972" cy="46958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pPr>
            <a:r>
              <a: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rPr>
              <a:t>공지·상담과 해외 기관 연락처를 제공합니다</a:t>
            </a:r>
          </a:p>
        </p:txBody>
      </p:sp>
      <p:sp>
        <p:nvSpPr>
          <p:cNvPr id="5" name="s15-e5">
            <a:extLst xmlns:a="http://schemas.openxmlformats.org/drawingml/2006/main">
              <a:ext uri="{FF2B5EF4-FFF2-40B4-BE49-F238E27FC236}">
                <a16:creationId xmlns:a16="http://schemas.microsoft.com/office/drawing/2014/main" id="{140A76CD-3407-4887-BB34-06F35ACA6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1200150"/>
            <a:ext cx="11144250" cy="23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업무 안내, 개인 상담과 기관 연락처를 목적과 권한에 맞춰 이용합니다.</a:t>
            </a:r>
          </a:p>
        </p:txBody>
      </p:sp>
      <p:sp>
        <p:nvSpPr>
          <p:cNvPr id="6" name="s15-e6">
            <a:extLst xmlns:a="http://schemas.openxmlformats.org/drawingml/2006/main">
              <a:ext uri="{FF2B5EF4-FFF2-40B4-BE49-F238E27FC236}">
                <a16:creationId xmlns:a16="http://schemas.microsoft.com/office/drawing/2014/main" id="{C43B917B-525D-4180-BC5D-35F38670E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81763"/>
            <a:ext cx="11125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2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s15-e7">
            <a:extLst xmlns:a="http://schemas.openxmlformats.org/drawingml/2006/main">
              <a:ext uri="{FF2B5EF4-FFF2-40B4-BE49-F238E27FC236}">
                <a16:creationId xmlns:a16="http://schemas.microsoft.com/office/drawing/2014/main" id="{B9366407-FB1A-48A6-AB2B-B38846559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581775"/>
            <a:ext cx="4863703" cy="1381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송출기관 연락처 실제 화면 · 공개 자료 기준이며 실제 모집 여부와 담당 범위는 해당 기관 확인이 필요합니다.</a:t>
            </a:r>
          </a:p>
        </p:txBody>
      </p:sp>
      <p:sp>
        <p:nvSpPr>
          <p:cNvPr id="8" name="s15-e8">
            <a:extLst xmlns:a="http://schemas.openxmlformats.org/drawingml/2006/main">
              <a:ext uri="{FF2B5EF4-FFF2-40B4-BE49-F238E27FC236}">
                <a16:creationId xmlns:a16="http://schemas.microsoft.com/office/drawing/2014/main" id="{CB5AC500-C52E-4ECF-82AA-F074D9912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3775" y="6572250"/>
            <a:ext cx="536493" cy="1519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rPr>
              <a:t>15 / 17</a:t>
            </a:r>
          </a:p>
        </p:txBody>
      </p:sp>
      <p:sp>
        <p:nvSpPr>
          <p:cNvPr id="9" name="s15-e9">
            <a:extLst xmlns:a="http://schemas.openxmlformats.org/drawingml/2006/main">
              <a:ext uri="{FF2B5EF4-FFF2-40B4-BE49-F238E27FC236}">
                <a16:creationId xmlns:a16="http://schemas.microsoft.com/office/drawing/2014/main" id="{C580A642-7013-4320-A081-2282C4F10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824038"/>
            <a:ext cx="304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53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s15-e10">
            <a:extLst xmlns:a="http://schemas.openxmlformats.org/drawingml/2006/main">
              <a:ext uri="{FF2B5EF4-FFF2-40B4-BE49-F238E27FC236}">
                <a16:creationId xmlns:a16="http://schemas.microsoft.com/office/drawing/2014/main" id="{87ECD2FA-2E8A-4F7A-8708-953E3C504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52625"/>
            <a:ext cx="1731318" cy="2900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rPr>
              <a:t>공지와 일반 문의</a:t>
            </a:r>
          </a:p>
        </p:txBody>
      </p:sp>
      <p:sp>
        <p:nvSpPr>
          <p:cNvPr id="11" name="s15-e11">
            <a:extLst xmlns:a="http://schemas.openxmlformats.org/drawingml/2006/main">
              <a:ext uri="{FF2B5EF4-FFF2-40B4-BE49-F238E27FC236}">
                <a16:creationId xmlns:a16="http://schemas.microsoft.com/office/drawing/2014/main" id="{E4B45534-3199-4A9B-9698-704A876A3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95525"/>
            <a:ext cx="3057525" cy="23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기관 안내를 공유하고</a:t>
            </a:r>
          </a:p>
        </p:txBody>
      </p:sp>
      <p:sp>
        <p:nvSpPr>
          <p:cNvPr id="12" name="s15-e12">
            <a:extLst xmlns:a="http://schemas.openxmlformats.org/drawingml/2006/main">
              <a:ext uri="{FF2B5EF4-FFF2-40B4-BE49-F238E27FC236}">
                <a16:creationId xmlns:a16="http://schemas.microsoft.com/office/drawing/2014/main" id="{08218B39-E1ED-4780-AABD-DED6CFD51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546509"/>
            <a:ext cx="3057525" cy="23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문의·답변을 기록합니다.</a:t>
            </a:r>
          </a:p>
        </p:txBody>
      </p:sp>
      <p:sp>
        <p:nvSpPr>
          <p:cNvPr id="13" name="s15-e13">
            <a:extLst xmlns:a="http://schemas.openxmlformats.org/drawingml/2006/main">
              <a:ext uri="{FF2B5EF4-FFF2-40B4-BE49-F238E27FC236}">
                <a16:creationId xmlns:a16="http://schemas.microsoft.com/office/drawing/2014/main" id="{D8A5BEB0-E08D-42E8-A7CA-28084133C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148013"/>
            <a:ext cx="304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53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s15-e14">
            <a:extLst xmlns:a="http://schemas.openxmlformats.org/drawingml/2006/main">
              <a:ext uri="{FF2B5EF4-FFF2-40B4-BE49-F238E27FC236}">
                <a16:creationId xmlns:a16="http://schemas.microsoft.com/office/drawing/2014/main" id="{A594653C-AD30-4FBA-8C7C-A35E4A781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276600"/>
            <a:ext cx="2601739" cy="2900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rPr>
              <a:t>지정 담당자와 비공개 상담</a:t>
            </a:r>
          </a:p>
        </p:txBody>
      </p:sp>
      <p:sp>
        <p:nvSpPr>
          <p:cNvPr id="15" name="s15-e15">
            <a:extLst xmlns:a="http://schemas.openxmlformats.org/drawingml/2006/main">
              <a:ext uri="{FF2B5EF4-FFF2-40B4-BE49-F238E27FC236}">
                <a16:creationId xmlns:a16="http://schemas.microsoft.com/office/drawing/2014/main" id="{AC17C47F-1261-491E-A74A-110944447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3057525" cy="23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근로자 본인과 지정 공무원만</a:t>
            </a:r>
          </a:p>
        </p:txBody>
      </p:sp>
      <p:sp>
        <p:nvSpPr>
          <p:cNvPr id="16" name="s15-e16">
            <a:extLst xmlns:a="http://schemas.openxmlformats.org/drawingml/2006/main">
              <a:ext uri="{FF2B5EF4-FFF2-40B4-BE49-F238E27FC236}">
                <a16:creationId xmlns:a16="http://schemas.microsoft.com/office/drawing/2014/main" id="{45D8E344-D043-4EA2-8282-6A5C44FA7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870484"/>
            <a:ext cx="3057525" cy="23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상담 내용을 조회하고 답변합니다.</a:t>
            </a:r>
          </a:p>
        </p:txBody>
      </p:sp>
      <p:sp>
        <p:nvSpPr>
          <p:cNvPr id="17" name="s15-e17">
            <a:extLst xmlns:a="http://schemas.openxmlformats.org/drawingml/2006/main">
              <a:ext uri="{FF2B5EF4-FFF2-40B4-BE49-F238E27FC236}">
                <a16:creationId xmlns:a16="http://schemas.microsoft.com/office/drawing/2014/main" id="{7B79DC0B-4A96-477A-85B3-7391DEBBD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471988"/>
            <a:ext cx="304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53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s15-e18">
            <a:extLst xmlns:a="http://schemas.openxmlformats.org/drawingml/2006/main">
              <a:ext uri="{FF2B5EF4-FFF2-40B4-BE49-F238E27FC236}">
                <a16:creationId xmlns:a16="http://schemas.microsoft.com/office/drawing/2014/main" id="{1BADD5E2-07DA-42AC-807D-0C39595A3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600575"/>
            <a:ext cx="1963182" cy="2900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rPr>
              <a:t>17개국 기관 연락처</a:t>
            </a:r>
          </a:p>
        </p:txBody>
      </p:sp>
      <p:sp>
        <p:nvSpPr>
          <p:cNvPr id="19" name="s15-e19">
            <a:extLst xmlns:a="http://schemas.openxmlformats.org/drawingml/2006/main">
              <a:ext uri="{FF2B5EF4-FFF2-40B4-BE49-F238E27FC236}">
                <a16:creationId xmlns:a16="http://schemas.microsoft.com/office/drawing/2014/main" id="{7B4880C9-A468-44A7-B18E-5DDA33D1B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943475"/>
            <a:ext cx="3057525" cy="23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공무원이 국가·상태별로 찾고</a:t>
            </a:r>
          </a:p>
        </p:txBody>
      </p:sp>
      <p:sp>
        <p:nvSpPr>
          <p:cNvPr id="20" name="s15-e20">
            <a:extLst xmlns:a="http://schemas.openxmlformats.org/drawingml/2006/main">
              <a:ext uri="{FF2B5EF4-FFF2-40B4-BE49-F238E27FC236}">
                <a16:creationId xmlns:a16="http://schemas.microsoft.com/office/drawing/2014/main" id="{AB096460-E396-48D9-BD59-4033E822C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194459"/>
            <a:ext cx="3057525" cy="23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출처·확인일·연락처를 관리합니다.</a:t>
            </a:r>
          </a:p>
        </p:txBody>
      </p:sp>
      <p:sp>
        <p:nvSpPr>
          <p:cNvPr id="21" name="s15-e21">
            <a:extLst xmlns:a="http://schemas.openxmlformats.org/drawingml/2006/main">
              <a:ext uri="{FF2B5EF4-FFF2-40B4-BE49-F238E27FC236}">
                <a16:creationId xmlns:a16="http://schemas.microsoft.com/office/drawing/2014/main" id="{5896853D-2BE2-422D-8C89-F16EE0B09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29400" y="1638300"/>
            <a:ext cx="7619350" cy="4552950"/>
          </a:xfrm>
          <a:prstGeom xmlns:a="http://schemas.openxmlformats.org/drawingml/2006/main" prst="roundRect">
            <a:avLst>
              <a:gd name="adj" fmla="val 188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D5"/>
            </a:solidFill>
            <a:prstDash val="solid"/>
          </a:ln>
        </p:spPr>
      </p:sp>
      <p:pic>
        <p:nvPic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4D1FC96-2486-4EF7-A4F9-78B75170237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298e0ba2e424e85"/>
          <a:stretch xmlns:a="http://schemas.openxmlformats.org/drawingml/2006/main"/>
        </p:blipFill>
        <p:spPr>
          <a:xfrm xmlns:a="http://schemas.openxmlformats.org/drawingml/2006/main">
            <a:off x="4048450" y="1657350"/>
            <a:ext cx="7581250" cy="45148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542794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7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9" name="s16-e1">
            <a:extLst xmlns:a="http://schemas.openxmlformats.org/drawingml/2006/main">
              <a:ext uri="{FF2B5EF4-FFF2-40B4-BE49-F238E27FC236}">
                <a16:creationId xmlns:a16="http://schemas.microsoft.com/office/drawing/2014/main" id="{31A67BAA-7553-46A2-8426-6FE4AD623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8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s16-e2">
            <a:extLst xmlns:a="http://schemas.openxmlformats.org/drawingml/2006/main">
              <a:ext uri="{FF2B5EF4-FFF2-40B4-BE49-F238E27FC236}">
                <a16:creationId xmlns:a16="http://schemas.microsoft.com/office/drawing/2014/main" id="{E8855461-79A0-41F8-9D36-AC7092F77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66700"/>
            <a:ext cx="685800" cy="17954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pPr>
            <a:r>
              <a:rPr sz="975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rPr>
              <a:t>계절이음</a:t>
            </a:r>
          </a:p>
        </p:txBody>
      </p:sp>
      <p:sp>
        <p:nvSpPr>
          <p:cNvPr id="3" name="s16-e3">
            <a:extLst xmlns:a="http://schemas.openxmlformats.org/drawingml/2006/main">
              <a:ext uri="{FF2B5EF4-FFF2-40B4-BE49-F238E27FC236}">
                <a16:creationId xmlns:a16="http://schemas.microsoft.com/office/drawing/2014/main" id="{D06A105D-090C-41E2-951C-48F4B16F5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85750"/>
            <a:ext cx="751210" cy="1519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서비스 소개</a:t>
            </a:r>
          </a:p>
        </p:txBody>
      </p:sp>
      <p:sp>
        <p:nvSpPr>
          <p:cNvPr id="4" name="s16-e4">
            <a:extLst xmlns:a="http://schemas.openxmlformats.org/drawingml/2006/main">
              <a:ext uri="{FF2B5EF4-FFF2-40B4-BE49-F238E27FC236}">
                <a16:creationId xmlns:a16="http://schemas.microsoft.com/office/drawing/2014/main" id="{D0AAF759-CAF5-4E6D-9476-64909876C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85800"/>
            <a:ext cx="4969818" cy="46958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pPr>
            <a:r>
              <a:rPr sz="2550" b="1">
                <a:solidFill>
                  <a:srgbClr val="203C2E"/>
                </a:solidFill>
                <a:latin typeface="Malgun Gothic"/>
                <a:ea typeface="Malgun Gothic"/>
                <a:cs typeface="Malgun Gothic"/>
              </a:rPr>
              <a:t>현재 제공 범위와 추가 개발 범위</a:t>
            </a:r>
          </a:p>
        </p:txBody>
      </p:sp>
      <p:sp>
        <p:nvSpPr>
          <p:cNvPr id="5" name="s16-e5">
            <a:extLst xmlns:a="http://schemas.openxmlformats.org/drawingml/2006/main">
              <a:ext uri="{FF2B5EF4-FFF2-40B4-BE49-F238E27FC236}">
                <a16:creationId xmlns:a16="http://schemas.microsoft.com/office/drawing/2014/main" id="{D6F12B14-B0FF-44D3-B9EB-C2EC8BDBF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1200150"/>
            <a:ext cx="11144250" cy="23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현재 배포된 사이트를 기준으로 구분했습니다. 시연 자료의 수치는 실제 사업 성과가 아닙니다.</a:t>
            </a:r>
          </a:p>
        </p:txBody>
      </p:sp>
      <p:sp>
        <p:nvSpPr>
          <p:cNvPr id="6" name="s16-e6">
            <a:extLst xmlns:a="http://schemas.openxmlformats.org/drawingml/2006/main">
              <a:ext uri="{FF2B5EF4-FFF2-40B4-BE49-F238E27FC236}">
                <a16:creationId xmlns:a16="http://schemas.microsoft.com/office/drawing/2014/main" id="{AFD9C413-C0ED-446D-ACF2-81060E9F2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81763"/>
            <a:ext cx="11125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2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s16-e7">
            <a:extLst xmlns:a="http://schemas.openxmlformats.org/drawingml/2006/main">
              <a:ext uri="{FF2B5EF4-FFF2-40B4-BE49-F238E27FC236}">
                <a16:creationId xmlns:a16="http://schemas.microsoft.com/office/drawing/2014/main" id="{67556F77-3517-434C-91C8-EEAA5166F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581775"/>
            <a:ext cx="875854" cy="1381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7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2026.11.06 기준</a:t>
            </a:r>
          </a:p>
        </p:txBody>
      </p:sp>
      <p:sp>
        <p:nvSpPr>
          <p:cNvPr id="8" name="s16-e8">
            <a:extLst xmlns:a="http://schemas.openxmlformats.org/drawingml/2006/main">
              <a:ext uri="{FF2B5EF4-FFF2-40B4-BE49-F238E27FC236}">
                <a16:creationId xmlns:a16="http://schemas.microsoft.com/office/drawing/2014/main" id="{8B7168E6-3F4B-4090-84A7-5E2338F91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3775" y="6572250"/>
            <a:ext cx="536493" cy="1519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0">
                <a:solidFill>
                  <a:srgbClr val="28533F"/>
                </a:solidFill>
                <a:latin typeface="Malgun Gothic"/>
                <a:ea typeface="Malgun Gothic"/>
                <a:cs typeface="Malgun Gothic"/>
              </a:rPr>
              <a:t>16 / 17</a:t>
            </a:r>
          </a:p>
        </p:txBody>
      </p:sp>
      <p:sp>
        <p:nvSpPr>
          <p:cNvPr id="9" name="s16-e9">
            <a:extLst xmlns:a="http://schemas.openxmlformats.org/drawingml/2006/main">
              <a:ext uri="{FF2B5EF4-FFF2-40B4-BE49-F238E27FC236}">
                <a16:creationId xmlns:a16="http://schemas.microsoft.com/office/drawing/2014/main" id="{059D61F6-317E-488D-A2B9-65B6FA58A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771650"/>
            <a:ext cx="111252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53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s16-e10">
            <a:extLst xmlns:a="http://schemas.openxmlformats.org/drawingml/2006/main">
              <a:ext uri="{FF2B5EF4-FFF2-40B4-BE49-F238E27FC236}">
                <a16:creationId xmlns:a16="http://schemas.microsoft.com/office/drawing/2014/main" id="{60EB0E21-274C-40F3-91C8-319692FB6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885950"/>
            <a:ext cx="895127" cy="23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업무 영역</a:t>
            </a:r>
          </a:p>
        </p:txBody>
      </p:sp>
      <p:sp>
        <p:nvSpPr>
          <p:cNvPr id="11" name="s16-e11">
            <a:extLst xmlns:a="http://schemas.openxmlformats.org/drawingml/2006/main">
              <a:ext uri="{FF2B5EF4-FFF2-40B4-BE49-F238E27FC236}">
                <a16:creationId xmlns:a16="http://schemas.microsoft.com/office/drawing/2014/main" id="{4F38B31A-7EC2-41D5-9A34-73BB733E9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33675" y="1885950"/>
            <a:ext cx="895127" cy="23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현재 제공</a:t>
            </a:r>
          </a:p>
        </p:txBody>
      </p:sp>
      <p:sp>
        <p:nvSpPr>
          <p:cNvPr id="12" name="s16-e12">
            <a:extLst xmlns:a="http://schemas.openxmlformats.org/drawingml/2006/main">
              <a:ext uri="{FF2B5EF4-FFF2-40B4-BE49-F238E27FC236}">
                <a16:creationId xmlns:a16="http://schemas.microsoft.com/office/drawing/2014/main" id="{B230016E-902B-4BDF-9BEC-FDBF1F9F0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1885950"/>
            <a:ext cx="1642132" cy="23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추가 개발·운영 준비</a:t>
            </a:r>
          </a:p>
        </p:txBody>
      </p:sp>
      <p:sp>
        <p:nvSpPr>
          <p:cNvPr id="13" name="s16-e13">
            <a:extLst xmlns:a="http://schemas.openxmlformats.org/drawingml/2006/main">
              <a:ext uri="{FF2B5EF4-FFF2-40B4-BE49-F238E27FC236}">
                <a16:creationId xmlns:a16="http://schemas.microsoft.com/office/drawing/2014/main" id="{D14F2D5D-0441-4186-88C0-F3D68AF24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28850"/>
            <a:ext cx="11125200" cy="6572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s16-e14">
            <a:extLst xmlns:a="http://schemas.openxmlformats.org/drawingml/2006/main">
              <a:ext uri="{FF2B5EF4-FFF2-40B4-BE49-F238E27FC236}">
                <a16:creationId xmlns:a16="http://schemas.microsoft.com/office/drawing/2014/main" id="{2D8C2BFC-10CE-4EF8-A4B5-9296FD07E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438400"/>
            <a:ext cx="936575" cy="2486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rPr>
              <a:t>인력 운영</a:t>
            </a:r>
          </a:p>
        </p:txBody>
      </p:sp>
      <p:sp>
        <p:nvSpPr>
          <p:cNvPr id="15" name="s16-e15">
            <a:extLst xmlns:a="http://schemas.openxmlformats.org/drawingml/2006/main">
              <a:ext uri="{FF2B5EF4-FFF2-40B4-BE49-F238E27FC236}">
                <a16:creationId xmlns:a16="http://schemas.microsoft.com/office/drawing/2014/main" id="{B8FEB423-5C1B-4FF7-AF87-0DFAD5234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33675" y="2438400"/>
            <a:ext cx="4505325" cy="2486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rPr>
              <a:t>요청·수동 배정·일정·근태 정정</a:t>
            </a:r>
          </a:p>
        </p:txBody>
      </p:sp>
      <p:sp>
        <p:nvSpPr>
          <p:cNvPr id="16" name="s16-e16">
            <a:extLst xmlns:a="http://schemas.openxmlformats.org/drawingml/2006/main">
              <a:ext uri="{FF2B5EF4-FFF2-40B4-BE49-F238E27FC236}">
                <a16:creationId xmlns:a16="http://schemas.microsoft.com/office/drawing/2014/main" id="{F9EFE697-F9BD-41BD-B183-42B059843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2438400"/>
            <a:ext cx="4029075" cy="2486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자동 배정·AI 추천·수요 예측</a:t>
            </a:r>
          </a:p>
        </p:txBody>
      </p:sp>
      <p:sp>
        <p:nvSpPr>
          <p:cNvPr id="17" name="s16-e17">
            <a:extLst xmlns:a="http://schemas.openxmlformats.org/drawingml/2006/main">
              <a:ext uri="{FF2B5EF4-FFF2-40B4-BE49-F238E27FC236}">
                <a16:creationId xmlns:a16="http://schemas.microsoft.com/office/drawing/2014/main" id="{62C83874-353A-4C39-A076-8E1046F7B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881313"/>
            <a:ext cx="11125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2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s16-e18">
            <a:extLst xmlns:a="http://schemas.openxmlformats.org/drawingml/2006/main">
              <a:ext uri="{FF2B5EF4-FFF2-40B4-BE49-F238E27FC236}">
                <a16:creationId xmlns:a16="http://schemas.microsoft.com/office/drawing/2014/main" id="{C6DB78AC-CD01-4C7D-BA6A-F52F3AB0E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886075"/>
            <a:ext cx="11125200" cy="6572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F3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s16-e19">
            <a:extLst xmlns:a="http://schemas.openxmlformats.org/drawingml/2006/main">
              <a:ext uri="{FF2B5EF4-FFF2-40B4-BE49-F238E27FC236}">
                <a16:creationId xmlns:a16="http://schemas.microsoft.com/office/drawing/2014/main" id="{00F5AED1-A1FC-48F2-89BD-BA92D7F44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095625"/>
            <a:ext cx="533400" cy="2486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rPr>
              <a:t>문서</a:t>
            </a:r>
          </a:p>
        </p:txBody>
      </p:sp>
      <p:sp>
        <p:nvSpPr>
          <p:cNvPr id="20" name="s16-e20">
            <a:extLst xmlns:a="http://schemas.openxmlformats.org/drawingml/2006/main">
              <a:ext uri="{FF2B5EF4-FFF2-40B4-BE49-F238E27FC236}">
                <a16:creationId xmlns:a16="http://schemas.microsoft.com/office/drawing/2014/main" id="{E528205F-9270-4023-ADEF-EC652B7B2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33675" y="3095625"/>
            <a:ext cx="4505325" cy="2486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rPr>
              <a:t>파일명·제출 상태·본문 번역·검토</a:t>
            </a:r>
          </a:p>
        </p:txBody>
      </p:sp>
      <p:sp>
        <p:nvSpPr>
          <p:cNvPr id="21" name="s16-e21">
            <a:extLst xmlns:a="http://schemas.openxmlformats.org/drawingml/2006/main">
              <a:ext uri="{FF2B5EF4-FFF2-40B4-BE49-F238E27FC236}">
                <a16:creationId xmlns:a16="http://schemas.microsoft.com/office/drawing/2014/main" id="{17B1F093-4088-4E78-9CE9-B8B61F8EF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3095625"/>
            <a:ext cx="4029075" cy="2486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원본 업로드·OCR·전자계약·서명</a:t>
            </a:r>
          </a:p>
        </p:txBody>
      </p:sp>
      <p:sp>
        <p:nvSpPr>
          <p:cNvPr id="22" name="s16-e22">
            <a:extLst xmlns:a="http://schemas.openxmlformats.org/drawingml/2006/main">
              <a:ext uri="{FF2B5EF4-FFF2-40B4-BE49-F238E27FC236}">
                <a16:creationId xmlns:a16="http://schemas.microsoft.com/office/drawing/2014/main" id="{6D1369B0-B280-4CE8-B251-B8924A9B2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538538"/>
            <a:ext cx="11125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2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s16-e23">
            <a:extLst xmlns:a="http://schemas.openxmlformats.org/drawingml/2006/main">
              <a:ext uri="{FF2B5EF4-FFF2-40B4-BE49-F238E27FC236}">
                <a16:creationId xmlns:a16="http://schemas.microsoft.com/office/drawing/2014/main" id="{7B867B8A-0273-4A1E-B37E-E5ABD3370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543300"/>
            <a:ext cx="11125200" cy="6572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s16-e24">
            <a:extLst xmlns:a="http://schemas.openxmlformats.org/drawingml/2006/main">
              <a:ext uri="{FF2B5EF4-FFF2-40B4-BE49-F238E27FC236}">
                <a16:creationId xmlns:a16="http://schemas.microsoft.com/office/drawing/2014/main" id="{63E26DCA-79D2-489B-9D6E-FEF16F3C6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752850"/>
            <a:ext cx="823475" cy="2486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rPr>
              <a:t>QR·시설</a:t>
            </a:r>
          </a:p>
        </p:txBody>
      </p:sp>
      <p:sp>
        <p:nvSpPr>
          <p:cNvPr id="25" name="s16-e25">
            <a:extLst xmlns:a="http://schemas.openxmlformats.org/drawingml/2006/main">
              <a:ext uri="{FF2B5EF4-FFF2-40B4-BE49-F238E27FC236}">
                <a16:creationId xmlns:a16="http://schemas.microsoft.com/office/drawing/2014/main" id="{9E8C468D-5515-4EEA-A9EB-016BE2A2F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33675" y="3752850"/>
            <a:ext cx="4505325" cy="2486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rPr>
              <a:t>출퇴근·식사·입퇴실, 명단 조회</a:t>
            </a:r>
          </a:p>
        </p:txBody>
      </p:sp>
      <p:sp>
        <p:nvSpPr>
          <p:cNvPr id="26" name="s16-e26">
            <a:extLst xmlns:a="http://schemas.openxmlformats.org/drawingml/2006/main">
              <a:ext uri="{FF2B5EF4-FFF2-40B4-BE49-F238E27FC236}">
                <a16:creationId xmlns:a16="http://schemas.microsoft.com/office/drawing/2014/main" id="{CD9E0BFE-377F-4F90-8B81-12377774B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3752850"/>
            <a:ext cx="4029075" cy="2486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현장 인증 강화·입주 배정 편집</a:t>
            </a:r>
          </a:p>
        </p:txBody>
      </p:sp>
      <p:sp>
        <p:nvSpPr>
          <p:cNvPr id="27" name="s16-e27">
            <a:extLst xmlns:a="http://schemas.openxmlformats.org/drawingml/2006/main">
              <a:ext uri="{FF2B5EF4-FFF2-40B4-BE49-F238E27FC236}">
                <a16:creationId xmlns:a16="http://schemas.microsoft.com/office/drawing/2014/main" id="{CDF9EFE4-D453-4B92-B6B9-8F6CDB078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195763"/>
            <a:ext cx="11125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2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s16-e28">
            <a:extLst xmlns:a="http://schemas.openxmlformats.org/drawingml/2006/main">
              <a:ext uri="{FF2B5EF4-FFF2-40B4-BE49-F238E27FC236}">
                <a16:creationId xmlns:a16="http://schemas.microsoft.com/office/drawing/2014/main" id="{A0CA7E6D-23D4-4CD9-A934-54020E9FF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200525"/>
            <a:ext cx="11125200" cy="6572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F3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s16-e29">
            <a:extLst xmlns:a="http://schemas.openxmlformats.org/drawingml/2006/main">
              <a:ext uri="{FF2B5EF4-FFF2-40B4-BE49-F238E27FC236}">
                <a16:creationId xmlns:a16="http://schemas.microsoft.com/office/drawing/2014/main" id="{FECC40C1-1543-42BA-928D-4DB09C4A5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410075"/>
            <a:ext cx="921172" cy="2486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rPr>
              <a:t>생활·소통</a:t>
            </a:r>
          </a:p>
        </p:txBody>
      </p:sp>
      <p:sp>
        <p:nvSpPr>
          <p:cNvPr id="30" name="s16-e30">
            <a:extLst xmlns:a="http://schemas.openxmlformats.org/drawingml/2006/main">
              <a:ext uri="{FF2B5EF4-FFF2-40B4-BE49-F238E27FC236}">
                <a16:creationId xmlns:a16="http://schemas.microsoft.com/office/drawing/2014/main" id="{E2101D92-686E-440C-9540-4826C0844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33675" y="4410075"/>
            <a:ext cx="4505325" cy="2486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rPr>
              <a:t>다국어 글·채팅·상담·중고장터</a:t>
            </a:r>
          </a:p>
        </p:txBody>
      </p:sp>
      <p:sp>
        <p:nvSpPr>
          <p:cNvPr id="31" name="s16-e31">
            <a:extLst xmlns:a="http://schemas.openxmlformats.org/drawingml/2006/main">
              <a:ext uri="{FF2B5EF4-FFF2-40B4-BE49-F238E27FC236}">
                <a16:creationId xmlns:a16="http://schemas.microsoft.com/office/drawing/2014/main" id="{CCE8F0EC-DEEE-4C9E-A948-0CFD91B37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4410075"/>
            <a:ext cx="4029075" cy="2486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결제·배송·해외 송금·급여 정산</a:t>
            </a:r>
          </a:p>
        </p:txBody>
      </p:sp>
      <p:sp>
        <p:nvSpPr>
          <p:cNvPr id="32" name="s16-e32">
            <a:extLst xmlns:a="http://schemas.openxmlformats.org/drawingml/2006/main">
              <a:ext uri="{FF2B5EF4-FFF2-40B4-BE49-F238E27FC236}">
                <a16:creationId xmlns:a16="http://schemas.microsoft.com/office/drawing/2014/main" id="{3D385AFA-C484-42D4-BE0A-06BF29C96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852988"/>
            <a:ext cx="11125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2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" name="s16-e33">
            <a:extLst xmlns:a="http://schemas.openxmlformats.org/drawingml/2006/main">
              <a:ext uri="{FF2B5EF4-FFF2-40B4-BE49-F238E27FC236}">
                <a16:creationId xmlns:a16="http://schemas.microsoft.com/office/drawing/2014/main" id="{EFDDB963-CF1D-41C6-B991-E32CA5C08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857750"/>
            <a:ext cx="11125200" cy="6572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s16-e34">
            <a:extLst xmlns:a="http://schemas.openxmlformats.org/drawingml/2006/main">
              <a:ext uri="{FF2B5EF4-FFF2-40B4-BE49-F238E27FC236}">
                <a16:creationId xmlns:a16="http://schemas.microsoft.com/office/drawing/2014/main" id="{E271C944-186C-4308-AE77-770C73431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067300"/>
            <a:ext cx="921172" cy="2486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1">
                <a:solidFill>
                  <a:srgbClr val="28533F"/>
                </a:solidFill>
                <a:latin typeface="Malgun Gothic"/>
                <a:ea typeface="Malgun Gothic"/>
                <a:cs typeface="Malgun Gothic"/>
              </a:rPr>
              <a:t>기관·인증</a:t>
            </a:r>
          </a:p>
        </p:txBody>
      </p:sp>
      <p:sp>
        <p:nvSpPr>
          <p:cNvPr id="35" name="s16-e35">
            <a:extLst xmlns:a="http://schemas.openxmlformats.org/drawingml/2006/main">
              <a:ext uri="{FF2B5EF4-FFF2-40B4-BE49-F238E27FC236}">
                <a16:creationId xmlns:a16="http://schemas.microsoft.com/office/drawing/2014/main" id="{3A0A7CAC-374B-41B6-AB50-24C43CBC9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33675" y="5067300"/>
            <a:ext cx="4505325" cy="2486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0">
                <a:solidFill>
                  <a:srgbClr val="203C2E"/>
                </a:solidFill>
                <a:latin typeface="Malgun Gothic"/>
                <a:ea typeface="Malgun Gothic"/>
                <a:cs typeface="Malgun Gothic"/>
              </a:rPr>
              <a:t>역할 권한·이용자 관리·선택 동의</a:t>
            </a:r>
          </a:p>
        </p:txBody>
      </p:sp>
      <p:sp>
        <p:nvSpPr>
          <p:cNvPr id="36" name="s16-e36">
            <a:extLst xmlns:a="http://schemas.openxmlformats.org/drawingml/2006/main">
              <a:ext uri="{FF2B5EF4-FFF2-40B4-BE49-F238E27FC236}">
                <a16:creationId xmlns:a16="http://schemas.microsoft.com/office/drawing/2014/main" id="{EEB4D6E4-61A9-40AF-B568-3F4A79684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5067300"/>
            <a:ext cx="4029075" cy="2486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기관별 도입 설정·이메일 인증 재개</a:t>
            </a:r>
          </a:p>
        </p:txBody>
      </p:sp>
      <p:sp>
        <p:nvSpPr>
          <p:cNvPr id="37" name="s16-e37">
            <a:extLst xmlns:a="http://schemas.openxmlformats.org/drawingml/2006/main">
              <a:ext uri="{FF2B5EF4-FFF2-40B4-BE49-F238E27FC236}">
                <a16:creationId xmlns:a16="http://schemas.microsoft.com/office/drawing/2014/main" id="{6FA5501C-6988-4F86-8CBA-15A3A0967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510213"/>
            <a:ext cx="11125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2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8" name="s16-e38">
            <a:extLst xmlns:a="http://schemas.openxmlformats.org/drawingml/2006/main">
              <a:ext uri="{FF2B5EF4-FFF2-40B4-BE49-F238E27FC236}">
                <a16:creationId xmlns:a16="http://schemas.microsoft.com/office/drawing/2014/main" id="{CC1AB78D-66F6-4BCC-891C-CE0864611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734050"/>
            <a:ext cx="10963275" cy="2209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0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0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0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0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0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0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0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0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0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0">
                <a:solidFill>
                  <a:srgbClr val="647669"/>
                </a:solidFill>
                <a:latin typeface="Malgun Gothic"/>
                <a:ea typeface="Malgun Gothic"/>
                <a:cs typeface="Malgun Gothic"/>
              </a:rPr>
              <a:t>SMS 인증은 일부 시연 수신번호에서 송수신을 확인했습니다. 해외 전체 국가에 대한 전달 보장을 의미하지 않으며 공급자 설정과 검증이 추가로 필요합니다.</a:t>
            </a:r>
          </a:p>
        </p:txBody>
      </p:sp>
    </p:spTree>
    <p:extLst>
      <p:ext uri="{BB962C8B-B14F-4D97-AF65-F5344CB8AC3E}">
        <p14:creationId xmlns:p14="http://schemas.microsoft.com/office/powerpoint/2010/main" val="691250071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7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s17-e1">
            <a:extLst xmlns:a="http://schemas.openxmlformats.org/drawingml/2006/main">
              <a:ext uri="{FF2B5EF4-FFF2-40B4-BE49-F238E27FC236}">
                <a16:creationId xmlns:a16="http://schemas.microsoft.com/office/drawing/2014/main" id="{72ADC0B0-0D78-4875-A1FC-DD41F33B2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261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s17-e2">
            <a:extLst xmlns:a="http://schemas.openxmlformats.org/drawingml/2006/main">
              <a:ext uri="{FF2B5EF4-FFF2-40B4-BE49-F238E27FC236}">
                <a16:creationId xmlns:a16="http://schemas.microsoft.com/office/drawing/2014/main" id="{ED9E9BF1-EBC9-413D-874A-B01BBF3BF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66700"/>
            <a:ext cx="685800" cy="17954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975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975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975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975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975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975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975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975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975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975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975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pPr>
            <a:r>
              <a:rPr sz="975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rPr>
              <a:t>계절이음</a:t>
            </a:r>
          </a:p>
        </p:txBody>
      </p:sp>
      <p:sp>
        <p:nvSpPr>
          <p:cNvPr id="3" name="s17-e3">
            <a:extLst xmlns:a="http://schemas.openxmlformats.org/drawingml/2006/main">
              <a:ext uri="{FF2B5EF4-FFF2-40B4-BE49-F238E27FC236}">
                <a16:creationId xmlns:a16="http://schemas.microsoft.com/office/drawing/2014/main" id="{81BE9161-8D05-4EED-9829-8DE1A6EC8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85750"/>
            <a:ext cx="751210" cy="1519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82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82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82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82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82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82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82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82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82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82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rPr>
              <a:t>서비스 소개</a:t>
            </a:r>
          </a:p>
        </p:txBody>
      </p:sp>
      <p:sp>
        <p:nvSpPr>
          <p:cNvPr id="4" name="s17-e4">
            <a:extLst xmlns:a="http://schemas.openxmlformats.org/drawingml/2006/main">
              <a:ext uri="{FF2B5EF4-FFF2-40B4-BE49-F238E27FC236}">
                <a16:creationId xmlns:a16="http://schemas.microsoft.com/office/drawing/2014/main" id="{7E677483-6240-4B20-8479-068CF370F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85800"/>
            <a:ext cx="6912918" cy="46958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5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25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25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25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25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25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25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25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25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25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5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계절이음의 역할별 화면을 직접 확인해 보세요</a:t>
            </a:r>
          </a:p>
        </p:txBody>
      </p:sp>
      <p:sp>
        <p:nvSpPr>
          <p:cNvPr id="5" name="s17-e5">
            <a:extLst xmlns:a="http://schemas.openxmlformats.org/drawingml/2006/main">
              <a:ext uri="{FF2B5EF4-FFF2-40B4-BE49-F238E27FC236}">
                <a16:creationId xmlns:a16="http://schemas.microsoft.com/office/drawing/2014/main" id="{DF59407F-D9CE-4409-9685-66ADF82A3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1200150"/>
            <a:ext cx="11144250" cy="23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rPr>
              <a:t>별도 앱 설치 없이 웹으로 접속하며, 지원 기기에서는 홈 화면에 추가해 이용할 수 있습니다.</a:t>
            </a:r>
          </a:p>
        </p:txBody>
      </p:sp>
      <p:sp>
        <p:nvSpPr>
          <p:cNvPr id="6" name="s17-e6">
            <a:extLst xmlns:a="http://schemas.openxmlformats.org/drawingml/2006/main">
              <a:ext uri="{FF2B5EF4-FFF2-40B4-BE49-F238E27FC236}">
                <a16:creationId xmlns:a16="http://schemas.microsoft.com/office/drawing/2014/main" id="{7A6669F5-2534-4771-98C2-76F80049C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81763"/>
            <a:ext cx="11125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6513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s17-e7">
            <a:extLst xmlns:a="http://schemas.openxmlformats.org/drawingml/2006/main">
              <a:ext uri="{FF2B5EF4-FFF2-40B4-BE49-F238E27FC236}">
                <a16:creationId xmlns:a16="http://schemas.microsoft.com/office/drawing/2014/main" id="{25B2B775-3448-4B7C-B8CB-335491693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581775"/>
            <a:ext cx="5145035" cy="1381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750" b="0">
                <a:solidFill>
                  <a:srgbClr val="ADBEA7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750" b="0">
                <a:solidFill>
                  <a:srgbClr val="ADBEA7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750" b="0">
                <a:solidFill>
                  <a:srgbClr val="ADBEA7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750" b="0">
                <a:solidFill>
                  <a:srgbClr val="ADBEA7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750" b="0">
                <a:solidFill>
                  <a:srgbClr val="ADBEA7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750" b="0">
                <a:solidFill>
                  <a:srgbClr val="ADBEA7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750" b="0">
                <a:solidFill>
                  <a:srgbClr val="ADBEA7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750" b="0">
                <a:solidFill>
                  <a:srgbClr val="ADBEA7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750" b="0">
                <a:solidFill>
                  <a:srgbClr val="ADBEA7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750" b="0">
                <a:solidFill>
                  <a:srgbClr val="ADBEA7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750" b="0">
                <a:solidFill>
                  <a:srgbClr val="ADBEA7"/>
                </a:solidFill>
                <a:latin typeface="Malgun Gothic"/>
                <a:ea typeface="Malgun Gothic"/>
                <a:cs typeface="Malgun Gothic"/>
              </a:defRPr>
            </a:pPr>
            <a:r>
              <a:rPr sz="750" b="0">
                <a:solidFill>
                  <a:srgbClr val="ADBEA7"/>
                </a:solidFill>
                <a:latin typeface="Malgun Gothic"/>
                <a:ea typeface="Malgun Gothic"/>
                <a:cs typeface="Malgun Gothic"/>
              </a:rPr>
              <a:t>자료: 2026.11.06 seasonieum.com 최신 화면과 프로젝트 기능·권한 정의 · 근로자 정보·운영 수치는 가상 자료입니다.</a:t>
            </a:r>
          </a:p>
        </p:txBody>
      </p:sp>
      <p:sp>
        <p:nvSpPr>
          <p:cNvPr id="8" name="s17-e8">
            <a:extLst xmlns:a="http://schemas.openxmlformats.org/drawingml/2006/main">
              <a:ext uri="{FF2B5EF4-FFF2-40B4-BE49-F238E27FC236}">
                <a16:creationId xmlns:a16="http://schemas.microsoft.com/office/drawing/2014/main" id="{A2533040-6C92-4F94-84CE-617E0833C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3775" y="6572250"/>
            <a:ext cx="536493" cy="1519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825" b="0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825" b="0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825" b="0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825" b="0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825" b="0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825" b="0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825" b="0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825" b="0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825" b="0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825" b="0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0">
                <a:solidFill>
                  <a:srgbClr val="B6D990"/>
                </a:solidFill>
                <a:latin typeface="Malgun Gothic"/>
                <a:ea typeface="Malgun Gothic"/>
                <a:cs typeface="Malgun Gothic"/>
              </a:rPr>
              <a:t>17 / 17</a:t>
            </a:r>
          </a:p>
        </p:txBody>
      </p:sp>
      <p:sp>
        <p:nvSpPr>
          <p:cNvPr id="9" name="s17-e9">
            <a:extLst xmlns:a="http://schemas.openxmlformats.org/drawingml/2006/main">
              <a:ext uri="{FF2B5EF4-FFF2-40B4-BE49-F238E27FC236}">
                <a16:creationId xmlns:a16="http://schemas.microsoft.com/office/drawing/2014/main" id="{F54A4069-EF71-4731-B17C-AA710610E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933575"/>
            <a:ext cx="1362894" cy="31765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5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725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725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725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725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725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725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725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725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725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pPr>
            <a:r>
              <a:rPr sz="1725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rPr>
              <a:t>사이트 접속</a:t>
            </a:r>
          </a:p>
        </p:txBody>
      </p:sp>
      <p:sp>
        <p:nvSpPr>
          <p:cNvPr id="10" name="s17-e10">
            <a:extLst xmlns:a="http://schemas.openxmlformats.org/drawingml/2006/main">
              <a:ext uri="{FF2B5EF4-FFF2-40B4-BE49-F238E27FC236}">
                <a16:creationId xmlns:a16="http://schemas.microsoft.com/office/drawing/2014/main" id="{6B32EBFF-DBEF-4232-8653-5F605D26D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324100"/>
            <a:ext cx="2069920" cy="34528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8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8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8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8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8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8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8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8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8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18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seasonieum.com</a:t>
            </a:r>
          </a:p>
        </p:txBody>
      </p:sp>
      <p:sp>
        <p:nvSpPr>
          <p:cNvPr id="11" name="s17-e11">
            <a:extLst xmlns:a="http://schemas.openxmlformats.org/drawingml/2006/main">
              <a:ext uri="{FF2B5EF4-FFF2-40B4-BE49-F238E27FC236}">
                <a16:creationId xmlns:a16="http://schemas.microsoft.com/office/drawing/2014/main" id="{1B152E23-EC4C-4726-9D1E-18E0EFF78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" y="3143250"/>
            <a:ext cx="322994" cy="3314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00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800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800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800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800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800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800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800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800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800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pPr>
            <a:r>
              <a:rPr sz="1800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rPr>
              <a:t>1</a:t>
            </a:r>
          </a:p>
        </p:txBody>
      </p:sp>
      <p:sp>
        <p:nvSpPr>
          <p:cNvPr id="12" name="s17-e12">
            <a:extLst xmlns:a="http://schemas.openxmlformats.org/drawingml/2006/main">
              <a:ext uri="{FF2B5EF4-FFF2-40B4-BE49-F238E27FC236}">
                <a16:creationId xmlns:a16="http://schemas.microsoft.com/office/drawing/2014/main" id="{8C6489F7-271E-4C09-8284-D356552E7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" y="3143250"/>
            <a:ext cx="2601739" cy="2900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5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5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5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5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5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5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5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5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5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5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로그인 화면에서 역할 선택</a:t>
            </a:r>
          </a:p>
        </p:txBody>
      </p:sp>
      <p:sp>
        <p:nvSpPr>
          <p:cNvPr id="13" name="s17-e13">
            <a:extLst xmlns:a="http://schemas.openxmlformats.org/drawingml/2006/main">
              <a:ext uri="{FF2B5EF4-FFF2-40B4-BE49-F238E27FC236}">
                <a16:creationId xmlns:a16="http://schemas.microsoft.com/office/drawing/2014/main" id="{C637C42C-C186-4D2E-99A9-8D61C3896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514725"/>
            <a:ext cx="4886325" cy="23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rPr>
              <a:t>공무원·농협·농업/건설업 고용주·근로자</a:t>
            </a:r>
          </a:p>
        </p:txBody>
      </p:sp>
      <p:sp>
        <p:nvSpPr>
          <p:cNvPr id="14" name="s17-e14">
            <a:extLst xmlns:a="http://schemas.openxmlformats.org/drawingml/2006/main">
              <a:ext uri="{FF2B5EF4-FFF2-40B4-BE49-F238E27FC236}">
                <a16:creationId xmlns:a16="http://schemas.microsoft.com/office/drawing/2014/main" id="{ED9ED66D-AA39-4BCA-98E0-61D44D320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765709"/>
            <a:ext cx="4886325" cy="23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rPr>
              <a:t>시연 계정을 선택할 수 있습니다.</a:t>
            </a:r>
          </a:p>
        </p:txBody>
      </p:sp>
      <p:sp>
        <p:nvSpPr>
          <p:cNvPr id="15" name="s17-e15">
            <a:extLst xmlns:a="http://schemas.openxmlformats.org/drawingml/2006/main">
              <a:ext uri="{FF2B5EF4-FFF2-40B4-BE49-F238E27FC236}">
                <a16:creationId xmlns:a16="http://schemas.microsoft.com/office/drawing/2014/main" id="{64AF9E09-AF34-4064-9E8B-F24667000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" y="4362450"/>
            <a:ext cx="322994" cy="3314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00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800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800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800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800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800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800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800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800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800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pPr>
            <a:r>
              <a:rPr sz="1800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rPr>
              <a:t>2</a:t>
            </a:r>
          </a:p>
        </p:txBody>
      </p:sp>
      <p:sp>
        <p:nvSpPr>
          <p:cNvPr id="16" name="s17-e16">
            <a:extLst xmlns:a="http://schemas.openxmlformats.org/drawingml/2006/main">
              <a:ext uri="{FF2B5EF4-FFF2-40B4-BE49-F238E27FC236}">
                <a16:creationId xmlns:a16="http://schemas.microsoft.com/office/drawing/2014/main" id="{7A3AA422-B368-4E28-BCC2-83029781B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" y="4362450"/>
            <a:ext cx="2672060" cy="2900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5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5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5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5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5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5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5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5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5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5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역할에 맞는 업무 화면 탐색</a:t>
            </a:r>
          </a:p>
        </p:txBody>
      </p:sp>
      <p:sp>
        <p:nvSpPr>
          <p:cNvPr id="17" name="s17-e17">
            <a:extLst xmlns:a="http://schemas.openxmlformats.org/drawingml/2006/main">
              <a:ext uri="{FF2B5EF4-FFF2-40B4-BE49-F238E27FC236}">
                <a16:creationId xmlns:a16="http://schemas.microsoft.com/office/drawing/2014/main" id="{232C2178-FAEF-4F8B-A70D-DCCF1D53B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4733925"/>
            <a:ext cx="4886325" cy="23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rPr>
              <a:t>대시보드에서 요청·일정·서류·기록을</a:t>
            </a:r>
          </a:p>
        </p:txBody>
      </p:sp>
      <p:sp>
        <p:nvSpPr>
          <p:cNvPr id="18" name="s17-e18">
            <a:extLst xmlns:a="http://schemas.openxmlformats.org/drawingml/2006/main">
              <a:ext uri="{FF2B5EF4-FFF2-40B4-BE49-F238E27FC236}">
                <a16:creationId xmlns:a16="http://schemas.microsoft.com/office/drawing/2014/main" id="{3C669865-EFDF-4218-A51E-4173FF204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4984909"/>
            <a:ext cx="4886325" cy="23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rPr>
              <a:t>확인하고 메뉴별 흐름을 살펴봅니다.</a:t>
            </a:r>
          </a:p>
        </p:txBody>
      </p:sp>
      <p:sp>
        <p:nvSpPr>
          <p:cNvPr id="19" name="s17-e19">
            <a:extLst xmlns:a="http://schemas.openxmlformats.org/drawingml/2006/main">
              <a:ext uri="{FF2B5EF4-FFF2-40B4-BE49-F238E27FC236}">
                <a16:creationId xmlns:a16="http://schemas.microsoft.com/office/drawing/2014/main" id="{B4F8F15D-C4A9-4357-A0A1-101C02743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7125" y="1866900"/>
            <a:ext cx="2676525" cy="2676525"/>
          </a:xfrm>
          <a:prstGeom xmlns:a="http://schemas.openxmlformats.org/drawingml/2006/main" prst="roundRect">
            <a:avLst>
              <a:gd name="adj" fmla="val 569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s17-e20">
            <a:extLst xmlns:a="http://schemas.openxmlformats.org/drawingml/2006/main">
              <a:ext uri="{FF2B5EF4-FFF2-40B4-BE49-F238E27FC236}">
                <a16:creationId xmlns:a16="http://schemas.microsoft.com/office/drawing/2014/main" id="{AA83F4B4-42D2-44AA-89CE-66F06434B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81925" y="4762500"/>
            <a:ext cx="203894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00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500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500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500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500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500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500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500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500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500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1">
                <a:solidFill>
                  <a:srgbClr val="B6D990"/>
                </a:solidFill>
                <a:latin typeface="Malgun Gothic"/>
                <a:ea typeface="Malgun Gothic"/>
                <a:cs typeface="Malgun Gothic"/>
              </a:rPr>
              <a:t>휴대폰 카메라로 접속</a:t>
            </a:r>
          </a:p>
        </p:txBody>
      </p:sp>
      <p:sp>
        <p:nvSpPr>
          <p:cNvPr id="21" name="s17-e21">
            <a:extLst xmlns:a="http://schemas.openxmlformats.org/drawingml/2006/main">
              <a:ext uri="{FF2B5EF4-FFF2-40B4-BE49-F238E27FC236}">
                <a16:creationId xmlns:a16="http://schemas.microsoft.com/office/drawing/2014/main" id="{FFF4EA73-65F9-4357-A9E4-F98E236B4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5229225"/>
            <a:ext cx="4381500" cy="2209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00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00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00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00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00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00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00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00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00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rPr>
              <a:t>시연 계정은 가상 자료를 사용합니다.</a:t>
            </a:r>
          </a:p>
        </p:txBody>
      </p:sp>
      <p:sp>
        <p:nvSpPr>
          <p:cNvPr id="22" name="s17-e22">
            <a:extLst xmlns:a="http://schemas.openxmlformats.org/drawingml/2006/main">
              <a:ext uri="{FF2B5EF4-FFF2-40B4-BE49-F238E27FC236}">
                <a16:creationId xmlns:a16="http://schemas.microsoft.com/office/drawing/2014/main" id="{2B391DD6-D779-4FC2-A5F7-5E2BF91D7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5465445"/>
            <a:ext cx="4381500" cy="2209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1200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1200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1200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1200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1200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1200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1200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1200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1200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0">
                <a:solidFill>
                  <a:srgbClr val="C4D1BC"/>
                </a:solidFill>
                <a:latin typeface="Malgun Gothic"/>
                <a:ea typeface="Malgun Gothic"/>
                <a:cs typeface="Malgun Gothic"/>
              </a:rPr>
              <a:t>역할을 선택하면 해당 업무 화면으로 이동합니다.</a:t>
            </a:r>
          </a:p>
        </p:txBody>
      </p:sp>
      <p:pic>
        <p:nvPic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3EA8B93-84C6-4DFC-B96F-6F0F353877F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5a893d366e45e8"/>
          <a:stretch xmlns:a="http://schemas.openxmlformats.org/drawingml/2006/main"/>
        </p:blipFill>
        <p:spPr>
          <a:xfrm xmlns:a="http://schemas.openxmlformats.org/drawingml/2006/main">
            <a:off x="7705725" y="2095500"/>
            <a:ext cx="2219325" cy="22193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37841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2026-11-06T02:49:47.1160000Z</dcterms:created>
  <dcterms:modified xsi:type="dcterms:W3CDTF">2026-11-06T02:49:47.1160000Z</dcterms:modified>
</coreProperties>
</file>